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61" r:id="rId2"/>
    <p:sldId id="260" r:id="rId3"/>
    <p:sldId id="257" r:id="rId4"/>
    <p:sldId id="258" r:id="rId5"/>
    <p:sldId id="278" r:id="rId6"/>
    <p:sldId id="262" r:id="rId7"/>
    <p:sldId id="263" r:id="rId8"/>
    <p:sldId id="264" r:id="rId9"/>
    <p:sldId id="276" r:id="rId10"/>
    <p:sldId id="265" r:id="rId11"/>
    <p:sldId id="274" r:id="rId12"/>
    <p:sldId id="266" r:id="rId13"/>
    <p:sldId id="275" r:id="rId14"/>
    <p:sldId id="277" r:id="rId15"/>
    <p:sldId id="267" r:id="rId16"/>
    <p:sldId id="279" r:id="rId17"/>
    <p:sldId id="280" r:id="rId18"/>
    <p:sldId id="268" r:id="rId19"/>
    <p:sldId id="281" r:id="rId20"/>
    <p:sldId id="270" r:id="rId21"/>
    <p:sldId id="271" r:id="rId22"/>
    <p:sldId id="282" r:id="rId23"/>
    <p:sldId id="283" r:id="rId24"/>
    <p:sldId id="272" r:id="rId25"/>
    <p:sldId id="284" r:id="rId2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5" autoAdjust="0"/>
    <p:restoredTop sz="94624" autoAdjust="0"/>
  </p:normalViewPr>
  <p:slideViewPr>
    <p:cSldViewPr>
      <p:cViewPr varScale="1">
        <p:scale>
          <a:sx n="65" d="100"/>
          <a:sy n="65" d="100"/>
        </p:scale>
        <p:origin x="15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4EE143-9AC3-441B-8A91-897729F64B6F}" type="doc">
      <dgm:prSet loTypeId="urn:microsoft.com/office/officeart/2005/8/layout/default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03864705-29E3-45DF-B5F9-6CC95A894C13}">
      <dgm:prSet phldrT="[Текст]" custT="1"/>
      <dgm:spPr/>
      <dgm:t>
        <a:bodyPr/>
        <a:lstStyle/>
        <a:p>
          <a:r>
            <a:rPr lang="az-Latn-AZ" sz="4400" dirty="0">
              <a:latin typeface="Constantia" pitchFamily="18" charset="0"/>
            </a:rPr>
            <a:t>Müqayisəli</a:t>
          </a:r>
          <a:endParaRPr lang="uk-UA" sz="4400" dirty="0">
            <a:latin typeface="Constantia" pitchFamily="18" charset="0"/>
          </a:endParaRPr>
        </a:p>
      </dgm:t>
    </dgm:pt>
    <dgm:pt modelId="{E875032F-B9B3-4899-8ED1-F03B63996531}" type="parTrans" cxnId="{E22F978F-A98B-4558-A8B9-95594AA310B2}">
      <dgm:prSet/>
      <dgm:spPr/>
      <dgm:t>
        <a:bodyPr/>
        <a:lstStyle/>
        <a:p>
          <a:endParaRPr lang="uk-UA"/>
        </a:p>
      </dgm:t>
    </dgm:pt>
    <dgm:pt modelId="{4C1395DF-6EA8-4BBC-85C0-A3D81DCC9B0E}" type="sibTrans" cxnId="{E22F978F-A98B-4558-A8B9-95594AA310B2}">
      <dgm:prSet/>
      <dgm:spPr/>
      <dgm:t>
        <a:bodyPr/>
        <a:lstStyle/>
        <a:p>
          <a:endParaRPr lang="uk-UA"/>
        </a:p>
      </dgm:t>
    </dgm:pt>
    <dgm:pt modelId="{2A6EB26E-12CF-490B-BE89-E8343505B8B9}">
      <dgm:prSet phldrT="[Текст]" custT="1"/>
      <dgm:spPr/>
      <dgm:t>
        <a:bodyPr/>
        <a:lstStyle/>
        <a:p>
          <a:r>
            <a:rPr lang="az-Latn-AZ" sz="4400" dirty="0">
              <a:latin typeface="Constantia" pitchFamily="18" charset="0"/>
            </a:rPr>
            <a:t>Topoqrafik</a:t>
          </a:r>
          <a:endParaRPr lang="uk-UA" sz="4400" dirty="0">
            <a:latin typeface="Constantia" pitchFamily="18" charset="0"/>
          </a:endParaRPr>
        </a:p>
      </dgm:t>
    </dgm:pt>
    <dgm:pt modelId="{F9CA04DF-EF48-49FD-BD82-7C5F7D97A194}" type="parTrans" cxnId="{7ED32CA2-D7D0-400F-B0F0-4AC9D7E7851E}">
      <dgm:prSet/>
      <dgm:spPr/>
      <dgm:t>
        <a:bodyPr/>
        <a:lstStyle/>
        <a:p>
          <a:endParaRPr lang="uk-UA"/>
        </a:p>
      </dgm:t>
    </dgm:pt>
    <dgm:pt modelId="{1B2CD25F-F666-4B6E-87F6-1351D2360FDE}" type="sibTrans" cxnId="{7ED32CA2-D7D0-400F-B0F0-4AC9D7E7851E}">
      <dgm:prSet/>
      <dgm:spPr/>
      <dgm:t>
        <a:bodyPr/>
        <a:lstStyle/>
        <a:p>
          <a:endParaRPr lang="uk-UA"/>
        </a:p>
      </dgm:t>
    </dgm:pt>
    <dgm:pt modelId="{090118A4-8257-4C94-A4C1-C32E08E6B5D4}" type="pres">
      <dgm:prSet presAssocID="{B54EE143-9AC3-441B-8A91-897729F64B6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54FD45-3D80-4224-AA9F-9E6C6A40B451}" type="pres">
      <dgm:prSet presAssocID="{03864705-29E3-45DF-B5F9-6CC95A894C13}" presName="node" presStyleLbl="node1" presStyleIdx="0" presStyleCnt="2" custLinFactNeighborX="751" custLinFactNeighborY="13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CF76BC-CDB2-49C7-A7BB-674C112D645D}" type="pres">
      <dgm:prSet presAssocID="{4C1395DF-6EA8-4BBC-85C0-A3D81DCC9B0E}" presName="sibTrans" presStyleCnt="0"/>
      <dgm:spPr/>
    </dgm:pt>
    <dgm:pt modelId="{8C9EFDD5-ECFE-4BB1-AFFE-556263B38D7C}" type="pres">
      <dgm:prSet presAssocID="{2A6EB26E-12CF-490B-BE89-E8343505B8B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91E95D-384A-4209-BDDB-72471961F854}" type="presOf" srcId="{03864705-29E3-45DF-B5F9-6CC95A894C13}" destId="{A154FD45-3D80-4224-AA9F-9E6C6A40B451}" srcOrd="0" destOrd="0" presId="urn:microsoft.com/office/officeart/2005/8/layout/default"/>
    <dgm:cxn modelId="{C9FFA040-F7FE-4132-9166-7DE8D4EE1C46}" type="presOf" srcId="{2A6EB26E-12CF-490B-BE89-E8343505B8B9}" destId="{8C9EFDD5-ECFE-4BB1-AFFE-556263B38D7C}" srcOrd="0" destOrd="0" presId="urn:microsoft.com/office/officeart/2005/8/layout/default"/>
    <dgm:cxn modelId="{5B4ABE66-CF43-4DFA-AC50-2D42E17D5F9D}" type="presOf" srcId="{B54EE143-9AC3-441B-8A91-897729F64B6F}" destId="{090118A4-8257-4C94-A4C1-C32E08E6B5D4}" srcOrd="0" destOrd="0" presId="urn:microsoft.com/office/officeart/2005/8/layout/default"/>
    <dgm:cxn modelId="{E22F978F-A98B-4558-A8B9-95594AA310B2}" srcId="{B54EE143-9AC3-441B-8A91-897729F64B6F}" destId="{03864705-29E3-45DF-B5F9-6CC95A894C13}" srcOrd="0" destOrd="0" parTransId="{E875032F-B9B3-4899-8ED1-F03B63996531}" sibTransId="{4C1395DF-6EA8-4BBC-85C0-A3D81DCC9B0E}"/>
    <dgm:cxn modelId="{7ED32CA2-D7D0-400F-B0F0-4AC9D7E7851E}" srcId="{B54EE143-9AC3-441B-8A91-897729F64B6F}" destId="{2A6EB26E-12CF-490B-BE89-E8343505B8B9}" srcOrd="1" destOrd="0" parTransId="{F9CA04DF-EF48-49FD-BD82-7C5F7D97A194}" sibTransId="{1B2CD25F-F666-4B6E-87F6-1351D2360FDE}"/>
    <dgm:cxn modelId="{268F9DF3-7756-4863-B81D-5062A11B04F5}" type="presParOf" srcId="{090118A4-8257-4C94-A4C1-C32E08E6B5D4}" destId="{A154FD45-3D80-4224-AA9F-9E6C6A40B451}" srcOrd="0" destOrd="0" presId="urn:microsoft.com/office/officeart/2005/8/layout/default"/>
    <dgm:cxn modelId="{D5980EA0-46DB-4EFB-8068-6DFA6D1331C8}" type="presParOf" srcId="{090118A4-8257-4C94-A4C1-C32E08E6B5D4}" destId="{EDCF76BC-CDB2-49C7-A7BB-674C112D645D}" srcOrd="1" destOrd="0" presId="urn:microsoft.com/office/officeart/2005/8/layout/default"/>
    <dgm:cxn modelId="{EF3E2865-701E-414F-86F8-6CD632C8D639}" type="presParOf" srcId="{090118A4-8257-4C94-A4C1-C32E08E6B5D4}" destId="{8C9EFDD5-ECFE-4BB1-AFFE-556263B38D7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4FD45-3D80-4224-AA9F-9E6C6A40B451}">
      <dsp:nvSpPr>
        <dsp:cNvPr id="0" name=""/>
        <dsp:cNvSpPr/>
      </dsp:nvSpPr>
      <dsp:spPr>
        <a:xfrm>
          <a:off x="30146" y="1114411"/>
          <a:ext cx="3881623" cy="23289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4400" kern="1200" dirty="0">
              <a:latin typeface="Constantia" pitchFamily="18" charset="0"/>
            </a:rPr>
            <a:t>Müqayisəli</a:t>
          </a:r>
          <a:endParaRPr lang="uk-UA" sz="4400" kern="1200" dirty="0">
            <a:latin typeface="Constantia" pitchFamily="18" charset="0"/>
          </a:endParaRPr>
        </a:p>
      </dsp:txBody>
      <dsp:txXfrm>
        <a:off x="30146" y="1114411"/>
        <a:ext cx="3881623" cy="2328974"/>
      </dsp:txXfrm>
    </dsp:sp>
    <dsp:sp modelId="{8C9EFDD5-ECFE-4BB1-AFFE-556263B38D7C}">
      <dsp:nvSpPr>
        <dsp:cNvPr id="0" name=""/>
        <dsp:cNvSpPr/>
      </dsp:nvSpPr>
      <dsp:spPr>
        <a:xfrm>
          <a:off x="4270781" y="1083412"/>
          <a:ext cx="3881623" cy="232897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4400" kern="1200" dirty="0">
              <a:latin typeface="Constantia" pitchFamily="18" charset="0"/>
            </a:rPr>
            <a:t>Topoqrafik</a:t>
          </a:r>
          <a:endParaRPr lang="uk-UA" sz="4400" kern="1200" dirty="0">
            <a:latin typeface="Constantia" pitchFamily="18" charset="0"/>
          </a:endParaRPr>
        </a:p>
      </dsp:txBody>
      <dsp:txXfrm>
        <a:off x="4270781" y="1083412"/>
        <a:ext cx="3881623" cy="23289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23FA0-49F8-4BBB-B650-F4B9F6068F1B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E6C05-75DA-4338-AE77-1DA44B7DF3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6C05-75DA-4338-AE77-1DA44B7DF34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27.11.2018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000108"/>
            <a:ext cx="6172200" cy="5357850"/>
          </a:xfrm>
        </p:spPr>
        <p:txBody>
          <a:bodyPr/>
          <a:lstStyle/>
          <a:p>
            <a:r>
              <a:rPr lang="az-Latn-AZ" sz="4400" i="1" dirty="0">
                <a:solidFill>
                  <a:schemeClr val="tx2">
                    <a:lumMod val="75000"/>
                  </a:schemeClr>
                </a:solidFill>
              </a:rPr>
              <a:t>SəRBəST İŞ </a:t>
            </a:r>
            <a:r>
              <a:rPr lang="az-Latn-AZ" sz="4400" i="1" dirty="0">
                <a:solidFill>
                  <a:srgbClr val="C00000"/>
                </a:solidFill>
              </a:rPr>
              <a:t/>
            </a:r>
            <a:br>
              <a:rPr lang="az-Latn-AZ" sz="4400" i="1" dirty="0">
                <a:solidFill>
                  <a:srgbClr val="C00000"/>
                </a:solidFill>
              </a:rPr>
            </a:br>
            <a:r>
              <a:rPr lang="az-Latn-AZ" sz="3600" dirty="0"/>
              <a:t/>
            </a:r>
            <a:br>
              <a:rPr lang="az-Latn-AZ" sz="3600" dirty="0"/>
            </a:br>
            <a:r>
              <a:rPr lang="az-Latn-AZ" sz="3200" b="0" dirty="0"/>
              <a:t>AZƏRBAYCAN TİBB UNİVERSİTETİ</a:t>
            </a:r>
            <a:br>
              <a:rPr lang="az-Latn-AZ" sz="3200" b="0" dirty="0"/>
            </a:br>
            <a:r>
              <a:rPr lang="az-Latn-AZ" sz="3200" b="0"/>
              <a:t>Fakültə:MPF II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7356" y="1785926"/>
            <a:ext cx="4357702" cy="1785950"/>
          </a:xfrm>
        </p:spPr>
        <p:txBody>
          <a:bodyPr>
            <a:normAutofit/>
          </a:bodyPr>
          <a:lstStyle/>
          <a:p>
            <a:r>
              <a:rPr lang="az-Latn-AZ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Perkussiya- fiziki əsasları, aparılma qaydası, diaqnostik əhəmiyyəti.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 descr="C:\Users\User\Desktop\X2604-P-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214422"/>
            <a:ext cx="285752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0232" y="500042"/>
            <a:ext cx="6929486" cy="3571900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Perkussiya(percussio-tıqqıldatma) </a:t>
            </a:r>
            <a:r>
              <a:rPr lang="tr-TR" sz="2400" b="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: bu </a:t>
            </a:r>
            <a:r>
              <a:rPr lang="az-Latn-AZ" sz="2400" b="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b="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üsul Perkussiya bədənin hissələrini tıqqıldatmaqla həmin nahiyyənin və onun altında yerləşən orqan və toxumaların, müxtəlif</a:t>
            </a:r>
            <a:r>
              <a:rPr lang="az-Latn-AZ" sz="2400" b="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b="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törəmələrin fiziki xüsusiyyətlərini( rəqsi hərəkət zamanı əmələ gələn səs fenomenlərinə əsasən) qiymətləndirmək məqsədi</a:t>
            </a:r>
            <a:r>
              <a:rPr lang="az-Latn-AZ" sz="2400" b="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b="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ilə aparılan obyektiv müayinə üsuludur.</a:t>
            </a:r>
            <a:endParaRPr lang="en-US" sz="2400" b="0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71960-3-4-88ab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4071942"/>
            <a:ext cx="5214974" cy="25717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4546" y="1214422"/>
            <a:ext cx="6172200" cy="4572032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Perkuss</a:t>
            </a:r>
            <a:r>
              <a:rPr lang="az-Latn-AZ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tr-TR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yanin fiziki əsasları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Fiziki nöqteyi-nəzərcə yaranm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ş perkutor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səs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ton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və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küy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ola bilər.Əgər 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az-Latn-AZ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TON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: ci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 periodik hərəkət ed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ərkən 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(eynicinsli toxumalar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da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) alınan səslər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dir </a:t>
            </a:r>
            <a:b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az-Latn-AZ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KÜY :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tarazlıqdan çıxarılmış cisim qeyri-periodik hərəkətlər edə</a:t>
            </a:r>
            <a:r>
              <a:rPr lang="az-Latn-AZ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rkən </a:t>
            </a:r>
            <a:r>
              <a:rPr lang="tr-TR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,alınan səslərdə tonallıq olmur,bu səslər isə küy adlanır.</a:t>
            </a:r>
            <a:endParaRPr lang="en-US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296974"/>
          </a:xfrm>
        </p:spPr>
        <p:txBody>
          <a:bodyPr>
            <a:noAutofit/>
          </a:bodyPr>
          <a:lstStyle/>
          <a:p>
            <a:r>
              <a:rPr lang="az-Latn-AZ" sz="2800" i="1" dirty="0">
                <a:latin typeface="Constantia" pitchFamily="18" charset="0"/>
                <a:cs typeface="Calibri" pitchFamily="34" charset="0"/>
              </a:rPr>
              <a:t>Perkussiya fiziki diaqnostik müayinə üsulu kimi Vyana həkimi  Leopold Auenbrugger (1761) tərəfindən işlənib hazırlanmışdır.</a:t>
            </a:r>
            <a:endParaRPr lang="ru-RU" sz="2400" i="1" dirty="0"/>
          </a:p>
        </p:txBody>
      </p:sp>
      <p:pic>
        <p:nvPicPr>
          <p:cNvPr id="6" name="Содержимое 3" descr="Josef_Leopold_Auenbrugg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48" y="2251096"/>
            <a:ext cx="3175000" cy="4178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Perkussiya zamanı alınan səslər bir-birindən aşağıdaki əl</a:t>
            </a:r>
            <a:r>
              <a:rPr lang="az-Latn-AZ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mətlətə görə fə</a:t>
            </a:r>
            <a:r>
              <a:rPr lang="az-Latn-AZ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qlənir: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>
                <a:solidFill>
                  <a:schemeClr val="bg2">
                    <a:lumMod val="25000"/>
                  </a:schemeClr>
                </a:solidFill>
              </a:rPr>
              <a:t>1.gücünə(aydınlığına)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b="1" dirty="0">
                <a:solidFill>
                  <a:schemeClr val="bg2">
                    <a:lumMod val="25000"/>
                  </a:schemeClr>
                </a:solidFill>
              </a:rPr>
              <a:t>2.davametmə </a:t>
            </a:r>
            <a:r>
              <a:rPr lang="az-Latn-AZ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tr-TR" b="1" dirty="0">
                <a:solidFill>
                  <a:schemeClr val="bg2">
                    <a:lumMod val="25000"/>
                  </a:schemeClr>
                </a:solidFill>
              </a:rPr>
              <a:t>müddətinə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b="1" dirty="0">
                <a:solidFill>
                  <a:schemeClr val="bg2">
                    <a:lumMod val="25000"/>
                  </a:schemeClr>
                </a:solidFill>
              </a:rPr>
              <a:t>3.hündürlüyünə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b="1" dirty="0">
                <a:solidFill>
                  <a:schemeClr val="bg2">
                    <a:lumMod val="25000"/>
                  </a:schemeClr>
                </a:solidFill>
              </a:rPr>
              <a:t>4.çalarlılığına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496204" cy="1357322"/>
          </a:xfrm>
        </p:spPr>
        <p:txBody>
          <a:bodyPr>
            <a:normAutofit fontScale="90000"/>
          </a:bodyPr>
          <a:lstStyle/>
          <a:p>
            <a:r>
              <a:rPr lang="en-US" sz="1600" u="sng" dirty="0"/>
              <a:t/>
            </a:r>
            <a:br>
              <a:rPr lang="en-US" sz="1600" u="sng" dirty="0"/>
            </a:br>
            <a:r>
              <a:rPr lang="en-US" sz="1600" u="sng" dirty="0"/>
              <a:t/>
            </a:r>
            <a:br>
              <a:rPr lang="en-US" sz="1600" u="sng" dirty="0"/>
            </a:br>
            <a:r>
              <a:rPr lang="en-US" sz="1600" u="sng" dirty="0"/>
              <a:t/>
            </a:r>
            <a:br>
              <a:rPr lang="en-US" sz="1600" u="sng" dirty="0"/>
            </a:br>
            <a:r>
              <a:rPr lang="en-US" sz="1600" u="sng" dirty="0"/>
              <a:t/>
            </a:r>
            <a:br>
              <a:rPr lang="en-US" sz="1600" u="sng" dirty="0"/>
            </a:br>
            <a:r>
              <a:rPr lang="en-US" sz="1600" u="sng" dirty="0"/>
              <a:t/>
            </a:r>
            <a:br>
              <a:rPr lang="en-US" sz="1600" u="sng" dirty="0"/>
            </a:br>
            <a:r>
              <a:rPr lang="en-US" sz="1600" u="sng" dirty="0"/>
              <a:t/>
            </a:r>
            <a:br>
              <a:rPr lang="en-US" sz="1600" u="sng" dirty="0"/>
            </a:br>
            <a:r>
              <a:rPr lang="en-US" sz="3100" u="sng" dirty="0">
                <a:latin typeface="Arial" pitchFamily="34" charset="0"/>
                <a:cs typeface="Arial" pitchFamily="34" charset="0"/>
              </a:rPr>
              <a:t/>
            </a:r>
            <a:br>
              <a:rPr lang="en-US" sz="3100" u="sng" dirty="0">
                <a:latin typeface="Arial" pitchFamily="34" charset="0"/>
                <a:cs typeface="Arial" pitchFamily="34" charset="0"/>
              </a:rPr>
            </a:br>
            <a:r>
              <a:rPr lang="tr-TR" sz="31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1.Perkutor səsin gücü ilk olaraq səs titrəyişlərinin amplitudundan asılıdır. 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/>
            </a:r>
            <a:br>
              <a:rPr lang="en-US" sz="3100" dirty="0">
                <a:latin typeface="Arial" pitchFamily="34" charset="0"/>
                <a:cs typeface="Arial" pitchFamily="34" charset="0"/>
              </a:rPr>
            </a:br>
            <a:endParaRPr lang="en-US" sz="3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715016"/>
          </a:xfrm>
        </p:spPr>
        <p:txBody>
          <a:bodyPr>
            <a:normAutofit fontScale="92500"/>
          </a:bodyPr>
          <a:lstStyle/>
          <a:p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a)cisim nə qədər sıx olarsa,onun titrəməsi zamanı yaranan səs yavaş (sakit)olar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b)az </a:t>
            </a:r>
            <a:r>
              <a:rPr lang="az-Latn-AZ" dirty="0">
                <a:solidFill>
                  <a:schemeClr val="bg2">
                    <a:lumMod val="25000"/>
                  </a:schemeClr>
                </a:solidFill>
              </a:rPr>
              <a:t> sıxlıqlı 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cismin titrəməsi zamanı güclü səs alınır.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c)Daxilində çoxlu miqdarda hava olan orqan üz</a:t>
            </a:r>
            <a:r>
              <a:rPr lang="az-Latn-AZ" dirty="0">
                <a:solidFill>
                  <a:schemeClr val="bg2">
                    <a:lumMod val="25000"/>
                  </a:schemeClr>
                </a:solidFill>
              </a:rPr>
              <a:t>ə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rində uca səs alınır.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d)Sağlam insanlarda aydın səs döş qəfəsinin və qarının divarlarına söykənən havalı orqanların (ağciyər,mədə,bağırsaq)üzərində eşidilir. Döş qəfəsinin perkussiyasında alınan aydın ağciyər səsi ağciyər toxumasında havanın miqdarı azaldıqda</a:t>
            </a:r>
            <a:r>
              <a:rPr lang="az-Latn-AZ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 və ya plevra boşluğuna maye və ya sıx toxuma yerləşmiş olsun. ???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e)Perkussiya zamanı sakit(küt) səs havasız orqanların (qaraciyər,ürək,dalaq) üzərində alınır.Bu küt </a:t>
            </a:r>
            <a:r>
              <a:rPr lang="az-Latn-AZ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səs budu tıqqıldadan zaman alınan səsi xatırladır (bud </a:t>
            </a:r>
            <a:r>
              <a:rPr lang="tr-TR" u="sng" dirty="0">
                <a:solidFill>
                  <a:schemeClr val="bg2">
                    <a:lumMod val="25000"/>
                  </a:schemeClr>
                </a:solidFill>
              </a:rPr>
              <a:t>səsi).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467600" cy="6045348"/>
          </a:xfrm>
          <a:ln>
            <a:solidFill>
              <a:schemeClr val="bg2">
                <a:lumMod val="25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Perkutor səsin davametmə müddəti </a:t>
            </a:r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səsin meydana cıxmasından kəsilməsinə qədər keçən vaxtdır.Amplitudun hündürlüyü cismin sıxlığı ilə tərs mütənasibdir,deməli,</a:t>
            </a:r>
            <a:r>
              <a:rPr lang="tr-TR" b="1" dirty="0">
                <a:solidFill>
                  <a:schemeClr val="bg2">
                    <a:lumMod val="50000"/>
                  </a:schemeClr>
                </a:solidFill>
              </a:rPr>
              <a:t>cisim nə qədər sıx olarsa səs o qədər qısa olar.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Perkutor səsin hündürlüyü</a:t>
            </a:r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 cisim tərəfindən 1 saniyədə törənən titrəyişlərin sayıdır.Saniyə ərzində rəqsi hərəkətlərin sayı çox olduqca ton da hündür olur,tonun hündürlüyü cismin sıxlığı və gərginliyi ilə düz,kütləsi ilə tərs mütənasibdir.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Səsin ucalığı(hündürlüyü) səs titrəyişlərinin tezliyindən asılıdır:həcm az olduqca titrəyişlər və səsin ucalığı çox olur.Buna görədə uşaqların ağciyərlərinin perkutor səsi böyüklərinkindən hündürdür.Ağciyərlərin emfizimasında səs sağlam ağciyər səsindən alçaq olub </a:t>
            </a:r>
            <a:r>
              <a:rPr lang="tr-TR" dirty="0">
                <a:solidFill>
                  <a:schemeClr val="tx2"/>
                </a:solidFill>
              </a:rPr>
              <a:t>qutu səsi</a:t>
            </a:r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 adlanır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vhvjvk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9" y="1079947"/>
            <a:ext cx="6643734" cy="5086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467600" cy="5831034"/>
          </a:xfrm>
        </p:spPr>
        <p:txBody>
          <a:bodyPr>
            <a:normAutofit/>
          </a:bodyPr>
          <a:lstStyle/>
          <a:p>
            <a:r>
              <a:rPr lang="tr-TR" b="1" dirty="0"/>
              <a:t>Timpanik </a:t>
            </a:r>
            <a:r>
              <a:rPr lang="tr-TR" dirty="0"/>
              <a:t>səs öz xarakterinə görə təbilə vurulan səsi xatırladır. Timpanik səs qeyri-timpanik səsdən düzgün periodik titrəyişlərin (eynicinsli strukturların məs:hava) olması ilə fərqlənir və tona yaxındır.</a:t>
            </a:r>
            <a:endParaRPr lang="en-US" dirty="0"/>
          </a:p>
          <a:p>
            <a:r>
              <a:rPr lang="tr-TR" b="1" dirty="0"/>
              <a:t>Metallik çalarlı timpanik səs</a:t>
            </a:r>
            <a:endParaRPr lang="en-US" dirty="0"/>
          </a:p>
          <a:p>
            <a:r>
              <a:rPr lang="tr-TR" dirty="0"/>
              <a:t>Ağciyər toxumasının gərginliyi azaldıqda,alveolların elastikliyi zəiflədikdə ağciyər səsi timpanik səsə çevrilir(kütləşmiş timpanik).Bu ağciyər iltihabı,ödemi,plevra boşluğuna toplanmış maye ağciyərə yüngül </a:t>
            </a:r>
            <a:r>
              <a:rPr lang="az-Latn-AZ" dirty="0"/>
              <a:t> </a:t>
            </a:r>
            <a:r>
              <a:rPr lang="tr-TR" dirty="0"/>
              <a:t>təzyiq etdikde baş verir.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bjcbjkzbkz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85728"/>
            <a:ext cx="7286675" cy="58309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7467600" cy="5902472"/>
          </a:xfrm>
        </p:spPr>
        <p:txBody>
          <a:bodyPr>
            <a:normAutofit/>
          </a:bodyPr>
          <a:lstStyle/>
          <a:p>
            <a:r>
              <a:rPr lang="tr-TR" b="1" dirty="0"/>
              <a:t>Perkussiyanin Aparılma qaydaları:</a:t>
            </a:r>
            <a:endParaRPr lang="en-US" dirty="0"/>
          </a:p>
          <a:p>
            <a:r>
              <a:rPr lang="tr-TR" dirty="0"/>
              <a:t>1.isti və sakit otaqda aparılmalıdır.</a:t>
            </a:r>
            <a:endParaRPr lang="en-US" dirty="0"/>
          </a:p>
          <a:p>
            <a:r>
              <a:rPr lang="tr-TR" dirty="0"/>
              <a:t>2.perkussiya xəstənin şaquli və ya oturaq vəziyyətində aparılır.Ağır xəstələr yataqda müayinə edilir.Həkimin vəziyyəti də əlverişli olmalıdır.</a:t>
            </a:r>
            <a:endParaRPr lang="en-US" dirty="0"/>
          </a:p>
          <a:p>
            <a:r>
              <a:rPr lang="tr-TR" dirty="0"/>
              <a:t>3.plessimetr müayinə olunan nahiyyəyə </a:t>
            </a:r>
            <a:r>
              <a:rPr lang="az-Latn-AZ" dirty="0"/>
              <a:t> </a:t>
            </a:r>
            <a:r>
              <a:rPr lang="tr-TR" dirty="0"/>
              <a:t>sıx oturdulur,çəkic barmaq plessimetre qarşı perpendikulyar olur,zərbələr qısa,ritmik şəkildə.eyni gücdə endirilir.</a:t>
            </a:r>
            <a:endParaRPr lang="en-US" dirty="0"/>
          </a:p>
          <a:p>
            <a:r>
              <a:rPr lang="tr-TR" dirty="0"/>
              <a:t>4.Perkussiya zamanı yalnız əlin gücündən istifadə olunur.Yəni zərbələr mil-bilək oynağının</a:t>
            </a:r>
            <a:r>
              <a:rPr lang="az-Latn-AZ" dirty="0"/>
              <a:t>  </a:t>
            </a:r>
            <a:r>
              <a:rPr lang="tr-TR" dirty="0"/>
              <a:t>hərəkətindən istifadə olunmaqla aparılır.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dsfsf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714348" y="3143248"/>
            <a:ext cx="3857652" cy="3429024"/>
          </a:xfrm>
        </p:spPr>
      </p:pic>
      <p:pic>
        <p:nvPicPr>
          <p:cNvPr id="5" name="Picture 4" descr="percussion-vector-illustration_sm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9124" y="785794"/>
            <a:ext cx="3780812" cy="29339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jxhshclsk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71480"/>
            <a:ext cx="7776814" cy="5008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467600" cy="6045348"/>
          </a:xfrm>
        </p:spPr>
        <p:txBody>
          <a:bodyPr/>
          <a:lstStyle/>
          <a:p>
            <a:r>
              <a:rPr lang="tr-TR" b="1" dirty="0">
                <a:solidFill>
                  <a:schemeClr val="bg2">
                    <a:lumMod val="25000"/>
                  </a:schemeClr>
                </a:solidFill>
              </a:rPr>
              <a:t>Perkussiya perkutor səsin alınma üsulundan asılı olaraq 2 cür olur : vasitəsiz və vasitəli perkussiya.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5786" y="2071678"/>
            <a:ext cx="7429552" cy="32861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800" b="1" u="sng" dirty="0">
                <a:latin typeface="Constantia" pitchFamily="18" charset="0"/>
              </a:rPr>
              <a:t>Vasitəsiz perkussiya </a:t>
            </a:r>
            <a:r>
              <a:rPr lang="az-Latn-AZ" sz="2800" b="1" dirty="0">
                <a:latin typeface="Constantia" pitchFamily="18" charset="0"/>
              </a:rPr>
              <a:t>bir və ya bir neçə barmaq vasitəsilə aparılır.Bu zaman barmaqlar bir başa bədənin perkussiya olunacaq nahiyəsinə perkussiyanın məqsədindən asılı olaraq güclü və ya zəif zərbələr vurulur.  </a:t>
            </a:r>
            <a:endParaRPr lang="ru-RU" sz="28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" descr="C:\Users\dktr blackangel\Desktop\Безымянный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4214" r="19669" b="21457"/>
          <a:stretch/>
        </p:blipFill>
        <p:spPr bwMode="auto">
          <a:xfrm>
            <a:off x="785786" y="1000108"/>
            <a:ext cx="7358114" cy="4548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57200" y="1489587"/>
            <a:ext cx="3657600" cy="738501"/>
          </a:xfrm>
        </p:spPr>
        <p:txBody>
          <a:bodyPr/>
          <a:lstStyle/>
          <a:p>
            <a:endParaRPr lang="az-Latn-AZ" sz="2800" u="sng" dirty="0">
              <a:latin typeface="Constantia" pitchFamily="18" charset="0"/>
            </a:endParaRPr>
          </a:p>
          <a:p>
            <a:r>
              <a:rPr lang="az-Latn-AZ" sz="2800" u="sng" dirty="0">
                <a:latin typeface="Constantia" pitchFamily="18" charset="0"/>
              </a:rPr>
              <a:t>Auenbrugger üsulu:</a:t>
            </a:r>
            <a:endParaRPr lang="uk-UA" sz="2800" u="sng" dirty="0">
              <a:latin typeface="Constantia" pitchFamily="18" charset="0"/>
            </a:endParaRP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7912"/>
            </a:avLst>
          </a:prstGeom>
        </p:spPr>
        <p:txBody>
          <a:bodyPr/>
          <a:lstStyle/>
          <a:p>
            <a:endParaRPr lang="az-Latn-AZ" sz="2800" u="sng" dirty="0">
              <a:latin typeface="Constantia" pitchFamily="18" charset="0"/>
            </a:endParaRPr>
          </a:p>
          <a:p>
            <a:r>
              <a:rPr lang="az-Latn-AZ" sz="2800" u="sng" dirty="0">
                <a:latin typeface="Constantia" pitchFamily="18" charset="0"/>
              </a:rPr>
              <a:t>Obraztsov üsulu:</a:t>
            </a:r>
            <a:endParaRPr lang="uk-UA" sz="2800" u="sng" dirty="0">
              <a:latin typeface="Constantia" pitchFamily="18" charset="0"/>
            </a:endParaRPr>
          </a:p>
          <a:p>
            <a:endParaRPr lang="ru-RU" dirty="0"/>
          </a:p>
        </p:txBody>
      </p:sp>
      <p:pic>
        <p:nvPicPr>
          <p:cNvPr id="9" name="Содержимое 6" descr="auenbrugger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85598"/>
            <a:ext cx="3657600" cy="3639403"/>
          </a:xfrm>
          <a:prstGeom prst="rect">
            <a:avLst/>
          </a:prstGeom>
        </p:spPr>
      </p:pic>
      <p:pic>
        <p:nvPicPr>
          <p:cNvPr id="10" name="Содержимое 7" descr="obraztsns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371975" y="2500563"/>
            <a:ext cx="3657600" cy="360947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571472" y="142852"/>
            <a:ext cx="8001056" cy="2643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000" u="sng" dirty="0">
                <a:latin typeface="Constantia" pitchFamily="18" charset="0"/>
              </a:rPr>
              <a:t>Vasitəli perkussiya </a:t>
            </a:r>
            <a:r>
              <a:rPr lang="az-Latn-AZ" sz="2000" dirty="0">
                <a:latin typeface="Constantia" pitchFamily="18" charset="0"/>
              </a:rPr>
              <a:t>zərbələr birbaşa xəstənin bədəninə deyil,müayinə olunan nahiyyəyə qoyulan plessimetr üzərinə endirilir.Plessimetr rolunu bədən səthinə qoyulmuş barmaq da oynaya bilər.Vasitəli perkussiyanın üsulları:</a:t>
            </a:r>
            <a:r>
              <a:rPr lang="uk-UA" dirty="0"/>
              <a:t/>
            </a:r>
            <a:br>
              <a:rPr lang="uk-UA" dirty="0"/>
            </a:br>
            <a:endParaRPr lang="ru-RU" sz="2000" dirty="0"/>
          </a:p>
        </p:txBody>
      </p:sp>
      <p:pic>
        <p:nvPicPr>
          <p:cNvPr id="7" name="Рисунок 2" descr="C:\Users\dktr blackangel\Desktop\bfb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1" t="9193" r="29587" b="21458"/>
          <a:stretch/>
        </p:blipFill>
        <p:spPr bwMode="auto">
          <a:xfrm>
            <a:off x="3571868" y="2786058"/>
            <a:ext cx="5429288" cy="3786214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esimetre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5619756" cy="2857500"/>
          </a:xfrm>
          <a:prstGeom prst="rect">
            <a:avLst/>
          </a:prstGeom>
          <a:noFill/>
        </p:spPr>
      </p:pic>
      <p:sp>
        <p:nvSpPr>
          <p:cNvPr id="1028" name="AutoShape 4" descr="perküsyon tıbbi aletl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perküsyon tıbbi aletl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perküsyon tıbbi aletl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perküsyon tıbbi aletl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perküsyon tıbbi aletl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perküsyon tıbbi aletl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Picture 16" descr="perküsyon tıbbi aletler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000372"/>
            <a:ext cx="4643420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7467600" cy="93978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b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Barmaqla barmağa perkussiya aparmaq qaydası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az-Latn-AZ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z-Latn-AZ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pic>
        <p:nvPicPr>
          <p:cNvPr id="4" name="Content Placeholder 3" descr="ghjgjghjgj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285860"/>
            <a:ext cx="7286676" cy="557214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43668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tx2">
                    <a:lumMod val="50000"/>
                  </a:schemeClr>
                </a:solidFill>
              </a:rPr>
              <a:t>1.Səthi perkussiya</a:t>
            </a:r>
            <a:r>
              <a:rPr lang="tr-TR" dirty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(yavaş) yüngül zərbələr vurulur.Bu üsul havalı və ya havasız orqanların sərhədlərinin təyini,səthdə yerləşmiş,sərtləşmə və ya boşluqlu törəmələrin aşkar edilməsi üçün istifadə edilir.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b="1" dirty="0">
                <a:solidFill>
                  <a:schemeClr val="tx2">
                    <a:lumMod val="50000"/>
                  </a:schemeClr>
                </a:solidFill>
              </a:rPr>
              <a:t>2.Dərin perkussiya</a:t>
            </a:r>
            <a:r>
              <a:rPr lang="tr-TR" dirty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(uca) dərində yerləşən orqan və toxumalarda olan törəmələrin (sərtləşmə və ya boşluq) sərhədlərini təyin etmək üçün istifadə olunur.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b="1" dirty="0">
                <a:solidFill>
                  <a:schemeClr val="tx2">
                    <a:lumMod val="50000"/>
                  </a:schemeClr>
                </a:solidFill>
              </a:rPr>
              <a:t>3.Döyəcləmə üsulu ilə perkussiya</a:t>
            </a:r>
            <a:r>
              <a:rPr lang="tr-TR" dirty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Mendel üsulu,Pasternatski üsulu,Ortner üsulu.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4" name="Picture 3" descr="image0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857760"/>
            <a:ext cx="7858180" cy="16859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86700" cy="1225536"/>
          </a:xfrm>
        </p:spPr>
        <p:txBody>
          <a:bodyPr>
            <a:noAutofit/>
          </a:bodyPr>
          <a:lstStyle/>
          <a:p>
            <a:r>
              <a:rPr lang="az-Latn-AZ" sz="3200" b="1" i="1" u="sng" dirty="0">
                <a:latin typeface="Constantia" pitchFamily="18" charset="0"/>
              </a:rPr>
              <a:t>Aparılma məqsədinə görə perkussiya:</a:t>
            </a:r>
            <a:endParaRPr lang="ru-RU" sz="3200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z-Latn-AZ" b="1" i="1" u="sng" dirty="0">
                <a:latin typeface="Constantia" pitchFamily="18" charset="0"/>
              </a:rPr>
              <a:t>Müqayisəli perkussiya </a:t>
            </a:r>
            <a:r>
              <a:rPr lang="az-Latn-AZ" dirty="0">
                <a:latin typeface="Constantia" pitchFamily="18" charset="0"/>
              </a:rPr>
              <a:t>–döş qəfəsinin simmetrik nahiyyələrinin perkussiyası zamanı alınan səsi müqayisə etmək ilə aparılır.</a:t>
            </a:r>
            <a:br>
              <a:rPr lang="az-Latn-AZ" dirty="0">
                <a:latin typeface="Constantia" pitchFamily="18" charset="0"/>
              </a:rPr>
            </a:br>
            <a:r>
              <a:rPr lang="uk-UA" dirty="0">
                <a:latin typeface="Constantia" pitchFamily="18" charset="0"/>
              </a:rPr>
              <a:t/>
            </a:r>
            <a:br>
              <a:rPr lang="uk-UA" dirty="0">
                <a:latin typeface="Constantia" pitchFamily="18" charset="0"/>
              </a:rPr>
            </a:br>
            <a:endParaRPr lang="az-Latn-AZ" dirty="0">
              <a:latin typeface="Constantia" pitchFamily="18" charset="0"/>
            </a:endParaRPr>
          </a:p>
          <a:p>
            <a:r>
              <a:rPr lang="az-Latn-AZ" b="1" i="1" u="sng" dirty="0">
                <a:latin typeface="Constantia" pitchFamily="18" charset="0"/>
              </a:rPr>
              <a:t>Topoqrafik (sərhəd) perkussiya- </a:t>
            </a:r>
            <a:r>
              <a:rPr lang="az-Latn-AZ" dirty="0">
                <a:latin typeface="Constantia" pitchFamily="18" charset="0"/>
              </a:rPr>
              <a:t>orqanların ölçülərini,sərhədlərini təyin etmək məqsədi ilə aparılır.</a:t>
            </a:r>
            <a:r>
              <a:rPr lang="uk-UA" dirty="0">
                <a:latin typeface="Constantia" pitchFamily="18" charset="0"/>
              </a:rPr>
              <a:t/>
            </a:r>
            <a:br>
              <a:rPr lang="uk-UA" dirty="0">
                <a:latin typeface="Constantia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hfkhskh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71472" y="3429000"/>
            <a:ext cx="4929188" cy="3214688"/>
          </a:xfrm>
        </p:spPr>
      </p:pic>
      <p:pic>
        <p:nvPicPr>
          <p:cNvPr id="5" name="Picture 4" descr="dkkdlvl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8" y="285728"/>
            <a:ext cx="4833961" cy="305754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dirty="0"/>
              <a:t>Diqqətinizə görə təşəkkür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402</TotalTime>
  <Words>566</Words>
  <Application>Microsoft Office PowerPoint</Application>
  <PresentationFormat>On-screen Show (4:3)</PresentationFormat>
  <Paragraphs>45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Schoolbook</vt:lpstr>
      <vt:lpstr>Constantia</vt:lpstr>
      <vt:lpstr>Wingdings</vt:lpstr>
      <vt:lpstr>Wingdings 2</vt:lpstr>
      <vt:lpstr>Oriel</vt:lpstr>
      <vt:lpstr>SəRBəST İŞ   AZƏRBAYCAN TİBB UNİVERSİTETİ Fakültə:MPF II</vt:lpstr>
      <vt:lpstr>Perkussiya- fiziki əsasları, aparılma qaydası, diaqnostik əhəmiyyəti.</vt:lpstr>
      <vt:lpstr>PowerPoint Presentation</vt:lpstr>
      <vt:lpstr>Perkussiyanin fiziki əsasları:  Fiziki nöqteyi-nəzərcə yaranmiş perkutor  səs ton və küy ola bilər.Əgər  TON : cisim periodik hərəkət edərkən (eynicinsli toxumalarda) alınan səslərdir  KÜY : tarazlıqdan çıxarılmış cisim qeyri-periodik hərəkətlər edərkən ,alınan səslərdə tonallıq olmur,bu səslər isə küy adlanır.</vt:lpstr>
      <vt:lpstr>Perkussiya fiziki diaqnostik müayinə üsulu kimi Vyana həkimi  Leopold Auenbrugger (1761) tərəfindən işlənib hazırlanmışdır.</vt:lpstr>
      <vt:lpstr>Perkussiya zamanı alınan səslər bir-birindən aşağıdaki əlamətlətə görə fərqlənir:</vt:lpstr>
      <vt:lpstr>       1.Perkutor səsin gücü ilk olaraq səs titrəyişlərinin amplitudundan asılıdır.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Barmaqla barmağa perkussiya aparmaq qaydası: </vt:lpstr>
      <vt:lpstr>PowerPoint Presentation</vt:lpstr>
      <vt:lpstr>Aparılma məqsədinə görə perkussiya:</vt:lpstr>
      <vt:lpstr>PowerPoint Presentation</vt:lpstr>
      <vt:lpstr>PowerPoint Presentation</vt:lpstr>
      <vt:lpstr>Diqqətinizə görə təşəkkür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Perkussiya- fiziki əsasları, aparılma qaydası, diaqnostik əhəmiyyəti.</dc:title>
  <dc:creator>Luna</dc:creator>
  <cp:lastModifiedBy>Tata veliyeva</cp:lastModifiedBy>
  <cp:revision>34</cp:revision>
  <dcterms:created xsi:type="dcterms:W3CDTF">2015-11-14T09:53:49Z</dcterms:created>
  <dcterms:modified xsi:type="dcterms:W3CDTF">2018-11-27T19:18:39Z</dcterms:modified>
</cp:coreProperties>
</file>