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57" r:id="rId3"/>
    <p:sldId id="270" r:id="rId4"/>
    <p:sldId id="258" r:id="rId5"/>
    <p:sldId id="259" r:id="rId6"/>
    <p:sldId id="260" r:id="rId7"/>
    <p:sldId id="262" r:id="rId8"/>
    <p:sldId id="261" r:id="rId9"/>
    <p:sldId id="263" r:id="rId10"/>
    <p:sldId id="265" r:id="rId11"/>
    <p:sldId id="266" r:id="rId12"/>
    <p:sldId id="271" r:id="rId13"/>
    <p:sldId id="264" r:id="rId14"/>
    <p:sldId id="268" r:id="rId15"/>
    <p:sldId id="269"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326"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EB355F-9ED0-4E7F-8D3E-2E068EE2EFF9}" type="doc">
      <dgm:prSet loTypeId="urn:microsoft.com/office/officeart/2005/8/layout/vProcess5" loCatId="process" qsTypeId="urn:microsoft.com/office/officeart/2005/8/quickstyle/3d3" qsCatId="3D" csTypeId="urn:microsoft.com/office/officeart/2005/8/colors/accent0_3" csCatId="mainScheme" phldr="1"/>
      <dgm:spPr/>
      <dgm:t>
        <a:bodyPr/>
        <a:lstStyle/>
        <a:p>
          <a:endParaRPr lang="ru-RU"/>
        </a:p>
      </dgm:t>
    </dgm:pt>
    <dgm:pt modelId="{3A77BF11-F97A-4586-9608-A11E9137FE5F}">
      <dgm:prSet phldrT="[Текст]"/>
      <dgm:spPr/>
      <dgm:t>
        <a:bodyPr/>
        <a:lstStyle/>
        <a:p>
          <a:r>
            <a:rPr lang="az-Latn-AZ" b="1" i="1" dirty="0"/>
            <a:t>1. Spiroqram xəstənin sakit halında qeyd edilir.</a:t>
          </a:r>
          <a:endParaRPr lang="ru-RU" b="1" i="1" dirty="0"/>
        </a:p>
      </dgm:t>
    </dgm:pt>
    <dgm:pt modelId="{DA05F02C-7D5E-4CE1-BB91-56B64A226297}" type="parTrans" cxnId="{368FEA19-9C57-41F7-8ED2-931D13ED14C9}">
      <dgm:prSet/>
      <dgm:spPr/>
      <dgm:t>
        <a:bodyPr/>
        <a:lstStyle/>
        <a:p>
          <a:endParaRPr lang="ru-RU"/>
        </a:p>
      </dgm:t>
    </dgm:pt>
    <dgm:pt modelId="{FB9AD406-F8B6-4F2D-9584-34FAFEE708E1}" type="sibTrans" cxnId="{368FEA19-9C57-41F7-8ED2-931D13ED14C9}">
      <dgm:prSet/>
      <dgm:spPr/>
      <dgm:t>
        <a:bodyPr/>
        <a:lstStyle/>
        <a:p>
          <a:endParaRPr lang="ru-RU"/>
        </a:p>
      </dgm:t>
    </dgm:pt>
    <dgm:pt modelId="{DE9D6601-9CD9-45E7-B79D-277CFCAACC03}">
      <dgm:prSet phldrT="[Текст]"/>
      <dgm:spPr/>
      <dgm:t>
        <a:bodyPr/>
        <a:lstStyle/>
        <a:p>
          <a:r>
            <a:rPr lang="az-Latn-AZ" b="1" i="1" dirty="0"/>
            <a:t>3.Xəstə mümkün qədər tezləşmiş nəfəs alır.</a:t>
          </a:r>
          <a:endParaRPr lang="ru-RU" b="1" i="1" dirty="0"/>
        </a:p>
      </dgm:t>
    </dgm:pt>
    <dgm:pt modelId="{0367E4E2-1EF3-408D-9AAE-BE0CB18AEC4D}" type="parTrans" cxnId="{D1F0CA9D-2DD7-40FC-B455-D4E94CC34028}">
      <dgm:prSet/>
      <dgm:spPr/>
      <dgm:t>
        <a:bodyPr/>
        <a:lstStyle/>
        <a:p>
          <a:endParaRPr lang="ru-RU"/>
        </a:p>
      </dgm:t>
    </dgm:pt>
    <dgm:pt modelId="{8C0D5A22-FB74-401D-9346-071B65E54FD3}" type="sibTrans" cxnId="{D1F0CA9D-2DD7-40FC-B455-D4E94CC34028}">
      <dgm:prSet/>
      <dgm:spPr/>
      <dgm:t>
        <a:bodyPr/>
        <a:lstStyle/>
        <a:p>
          <a:endParaRPr lang="ru-RU"/>
        </a:p>
      </dgm:t>
    </dgm:pt>
    <dgm:pt modelId="{1C7BC387-A955-4461-A912-C20DB778DD3F}">
      <dgm:prSet phldrT="[Текст]"/>
      <dgm:spPr/>
      <dgm:t>
        <a:bodyPr/>
        <a:lstStyle/>
        <a:p>
          <a:r>
            <a:rPr lang="az-Latn-AZ" b="1" i="1" dirty="0"/>
            <a:t>4.Maksimum surətli və dərindən nəfəs alınır.</a:t>
          </a:r>
          <a:endParaRPr lang="ru-RU" b="1" i="1" dirty="0"/>
        </a:p>
      </dgm:t>
    </dgm:pt>
    <dgm:pt modelId="{00FA02EC-7151-4600-BDA4-37697BF23C2D}" type="parTrans" cxnId="{A025FFFF-4847-4B55-ACCD-1BD74AE0EF0D}">
      <dgm:prSet/>
      <dgm:spPr/>
      <dgm:t>
        <a:bodyPr/>
        <a:lstStyle/>
        <a:p>
          <a:endParaRPr lang="ru-RU"/>
        </a:p>
      </dgm:t>
    </dgm:pt>
    <dgm:pt modelId="{8A81221C-093F-4A60-AE43-4BB3B50AEFEE}" type="sibTrans" cxnId="{A025FFFF-4847-4B55-ACCD-1BD74AE0EF0D}">
      <dgm:prSet/>
      <dgm:spPr/>
      <dgm:t>
        <a:bodyPr/>
        <a:lstStyle/>
        <a:p>
          <a:endParaRPr lang="ru-RU"/>
        </a:p>
      </dgm:t>
    </dgm:pt>
    <dgm:pt modelId="{62ADAEA4-EE33-4A01-82D8-687080383381}">
      <dgm:prSet/>
      <dgm:spPr/>
      <dgm:t>
        <a:bodyPr/>
        <a:lstStyle/>
        <a:p>
          <a:r>
            <a:rPr lang="az-Latn-AZ" b="1" i="1" dirty="0"/>
            <a:t>2.Xəstəyə maksimum nəfəs almaq və vermək təklif olunur.</a:t>
          </a:r>
          <a:endParaRPr lang="ru-RU" b="1" i="1" dirty="0"/>
        </a:p>
      </dgm:t>
    </dgm:pt>
    <dgm:pt modelId="{C68F4894-C624-45F4-8058-56EE647CBCFD}" type="parTrans" cxnId="{651706D1-6929-4850-A4DD-57071FDF357D}">
      <dgm:prSet/>
      <dgm:spPr/>
    </dgm:pt>
    <dgm:pt modelId="{CF97730B-4AB8-4784-99CC-FFF264AD0DB5}" type="sibTrans" cxnId="{651706D1-6929-4850-A4DD-57071FDF357D}">
      <dgm:prSet/>
      <dgm:spPr/>
      <dgm:t>
        <a:bodyPr/>
        <a:lstStyle/>
        <a:p>
          <a:endParaRPr lang="ru-RU"/>
        </a:p>
      </dgm:t>
    </dgm:pt>
    <dgm:pt modelId="{7D057BCD-B8FB-4402-A7BF-1D17E4B1AEB1}" type="pres">
      <dgm:prSet presAssocID="{12EB355F-9ED0-4E7F-8D3E-2E068EE2EFF9}" presName="outerComposite" presStyleCnt="0">
        <dgm:presLayoutVars>
          <dgm:chMax val="5"/>
          <dgm:dir/>
          <dgm:resizeHandles val="exact"/>
        </dgm:presLayoutVars>
      </dgm:prSet>
      <dgm:spPr/>
    </dgm:pt>
    <dgm:pt modelId="{17C81187-E235-4E86-8B01-462EFFF5DEBC}" type="pres">
      <dgm:prSet presAssocID="{12EB355F-9ED0-4E7F-8D3E-2E068EE2EFF9}" presName="dummyMaxCanvas" presStyleCnt="0">
        <dgm:presLayoutVars/>
      </dgm:prSet>
      <dgm:spPr/>
    </dgm:pt>
    <dgm:pt modelId="{46410FFD-81C7-4D70-99E0-8C72258248FB}" type="pres">
      <dgm:prSet presAssocID="{12EB355F-9ED0-4E7F-8D3E-2E068EE2EFF9}" presName="FourNodes_1" presStyleLbl="node1" presStyleIdx="0" presStyleCnt="4">
        <dgm:presLayoutVars>
          <dgm:bulletEnabled val="1"/>
        </dgm:presLayoutVars>
      </dgm:prSet>
      <dgm:spPr/>
    </dgm:pt>
    <dgm:pt modelId="{923360AB-F8A9-48C2-BAF7-00D5FB047E5A}" type="pres">
      <dgm:prSet presAssocID="{12EB355F-9ED0-4E7F-8D3E-2E068EE2EFF9}" presName="FourNodes_2" presStyleLbl="node1" presStyleIdx="1" presStyleCnt="4">
        <dgm:presLayoutVars>
          <dgm:bulletEnabled val="1"/>
        </dgm:presLayoutVars>
      </dgm:prSet>
      <dgm:spPr/>
    </dgm:pt>
    <dgm:pt modelId="{5C9B6795-7292-4FE6-A016-ECBEF932F466}" type="pres">
      <dgm:prSet presAssocID="{12EB355F-9ED0-4E7F-8D3E-2E068EE2EFF9}" presName="FourNodes_3" presStyleLbl="node1" presStyleIdx="2" presStyleCnt="4">
        <dgm:presLayoutVars>
          <dgm:bulletEnabled val="1"/>
        </dgm:presLayoutVars>
      </dgm:prSet>
      <dgm:spPr/>
    </dgm:pt>
    <dgm:pt modelId="{7E640FB9-2435-4CEA-B589-F7BF29530097}" type="pres">
      <dgm:prSet presAssocID="{12EB355F-9ED0-4E7F-8D3E-2E068EE2EFF9}" presName="FourNodes_4" presStyleLbl="node1" presStyleIdx="3" presStyleCnt="4">
        <dgm:presLayoutVars>
          <dgm:bulletEnabled val="1"/>
        </dgm:presLayoutVars>
      </dgm:prSet>
      <dgm:spPr/>
    </dgm:pt>
    <dgm:pt modelId="{D5D0529D-7111-4E97-83D1-EEB8EBA6EF4D}" type="pres">
      <dgm:prSet presAssocID="{12EB355F-9ED0-4E7F-8D3E-2E068EE2EFF9}" presName="FourConn_1-2" presStyleLbl="fgAccFollowNode1" presStyleIdx="0" presStyleCnt="3">
        <dgm:presLayoutVars>
          <dgm:bulletEnabled val="1"/>
        </dgm:presLayoutVars>
      </dgm:prSet>
      <dgm:spPr/>
    </dgm:pt>
    <dgm:pt modelId="{068A5CCD-8871-46AE-B3FC-993D508E4A28}" type="pres">
      <dgm:prSet presAssocID="{12EB355F-9ED0-4E7F-8D3E-2E068EE2EFF9}" presName="FourConn_2-3" presStyleLbl="fgAccFollowNode1" presStyleIdx="1" presStyleCnt="3">
        <dgm:presLayoutVars>
          <dgm:bulletEnabled val="1"/>
        </dgm:presLayoutVars>
      </dgm:prSet>
      <dgm:spPr/>
    </dgm:pt>
    <dgm:pt modelId="{8A9BE691-CFC1-479A-B593-B450AE876986}" type="pres">
      <dgm:prSet presAssocID="{12EB355F-9ED0-4E7F-8D3E-2E068EE2EFF9}" presName="FourConn_3-4" presStyleLbl="fgAccFollowNode1" presStyleIdx="2" presStyleCnt="3">
        <dgm:presLayoutVars>
          <dgm:bulletEnabled val="1"/>
        </dgm:presLayoutVars>
      </dgm:prSet>
      <dgm:spPr/>
    </dgm:pt>
    <dgm:pt modelId="{BB0342D9-00F6-48D2-9CE6-A2FEFD434BBB}" type="pres">
      <dgm:prSet presAssocID="{12EB355F-9ED0-4E7F-8D3E-2E068EE2EFF9}" presName="FourNodes_1_text" presStyleLbl="node1" presStyleIdx="3" presStyleCnt="4">
        <dgm:presLayoutVars>
          <dgm:bulletEnabled val="1"/>
        </dgm:presLayoutVars>
      </dgm:prSet>
      <dgm:spPr/>
    </dgm:pt>
    <dgm:pt modelId="{5ADA3A42-1586-4638-8D44-A91D886E8862}" type="pres">
      <dgm:prSet presAssocID="{12EB355F-9ED0-4E7F-8D3E-2E068EE2EFF9}" presName="FourNodes_2_text" presStyleLbl="node1" presStyleIdx="3" presStyleCnt="4">
        <dgm:presLayoutVars>
          <dgm:bulletEnabled val="1"/>
        </dgm:presLayoutVars>
      </dgm:prSet>
      <dgm:spPr/>
    </dgm:pt>
    <dgm:pt modelId="{A6CD1351-737E-47DE-8F18-3E14A404DE04}" type="pres">
      <dgm:prSet presAssocID="{12EB355F-9ED0-4E7F-8D3E-2E068EE2EFF9}" presName="FourNodes_3_text" presStyleLbl="node1" presStyleIdx="3" presStyleCnt="4">
        <dgm:presLayoutVars>
          <dgm:bulletEnabled val="1"/>
        </dgm:presLayoutVars>
      </dgm:prSet>
      <dgm:spPr/>
    </dgm:pt>
    <dgm:pt modelId="{B45A10C5-965A-4E89-BB21-DDD27599CAC3}" type="pres">
      <dgm:prSet presAssocID="{12EB355F-9ED0-4E7F-8D3E-2E068EE2EFF9}" presName="FourNodes_4_text" presStyleLbl="node1" presStyleIdx="3" presStyleCnt="4">
        <dgm:presLayoutVars>
          <dgm:bulletEnabled val="1"/>
        </dgm:presLayoutVars>
      </dgm:prSet>
      <dgm:spPr/>
    </dgm:pt>
  </dgm:ptLst>
  <dgm:cxnLst>
    <dgm:cxn modelId="{8F512011-43A1-486C-88EE-70BCF6A4F39A}" type="presOf" srcId="{FB9AD406-F8B6-4F2D-9584-34FAFEE708E1}" destId="{D5D0529D-7111-4E97-83D1-EEB8EBA6EF4D}" srcOrd="0" destOrd="0" presId="urn:microsoft.com/office/officeart/2005/8/layout/vProcess5"/>
    <dgm:cxn modelId="{368FEA19-9C57-41F7-8ED2-931D13ED14C9}" srcId="{12EB355F-9ED0-4E7F-8D3E-2E068EE2EFF9}" destId="{3A77BF11-F97A-4586-9608-A11E9137FE5F}" srcOrd="0" destOrd="0" parTransId="{DA05F02C-7D5E-4CE1-BB91-56B64A226297}" sibTransId="{FB9AD406-F8B6-4F2D-9584-34FAFEE708E1}"/>
    <dgm:cxn modelId="{385FB72E-875C-4468-B263-61E4FF3F9E31}" type="presOf" srcId="{DE9D6601-9CD9-45E7-B79D-277CFCAACC03}" destId="{A6CD1351-737E-47DE-8F18-3E14A404DE04}" srcOrd="1" destOrd="0" presId="urn:microsoft.com/office/officeart/2005/8/layout/vProcess5"/>
    <dgm:cxn modelId="{5397EC35-9D60-487D-B58A-2A0C6FC3A374}" type="presOf" srcId="{1C7BC387-A955-4461-A912-C20DB778DD3F}" destId="{B45A10C5-965A-4E89-BB21-DDD27599CAC3}" srcOrd="1" destOrd="0" presId="urn:microsoft.com/office/officeart/2005/8/layout/vProcess5"/>
    <dgm:cxn modelId="{A0B6C736-167D-4AC4-9764-E2106C448543}" type="presOf" srcId="{62ADAEA4-EE33-4A01-82D8-687080383381}" destId="{5ADA3A42-1586-4638-8D44-A91D886E8862}" srcOrd="1" destOrd="0" presId="urn:microsoft.com/office/officeart/2005/8/layout/vProcess5"/>
    <dgm:cxn modelId="{A7E91C5B-0A3B-404A-A800-1DF964ECFA21}" type="presOf" srcId="{1C7BC387-A955-4461-A912-C20DB778DD3F}" destId="{7E640FB9-2435-4CEA-B589-F7BF29530097}" srcOrd="0" destOrd="0" presId="urn:microsoft.com/office/officeart/2005/8/layout/vProcess5"/>
    <dgm:cxn modelId="{FAD1D769-5A55-4809-AFC9-E88B088E1C3E}" type="presOf" srcId="{DE9D6601-9CD9-45E7-B79D-277CFCAACC03}" destId="{5C9B6795-7292-4FE6-A016-ECBEF932F466}" srcOrd="0" destOrd="0" presId="urn:microsoft.com/office/officeart/2005/8/layout/vProcess5"/>
    <dgm:cxn modelId="{BC506059-5F35-42D0-B420-9E1F948296A6}" type="presOf" srcId="{CF97730B-4AB8-4784-99CC-FFF264AD0DB5}" destId="{068A5CCD-8871-46AE-B3FC-993D508E4A28}" srcOrd="0" destOrd="0" presId="urn:microsoft.com/office/officeart/2005/8/layout/vProcess5"/>
    <dgm:cxn modelId="{A3AE1D84-A8B7-4783-AC0C-03A542B4B90B}" type="presOf" srcId="{62ADAEA4-EE33-4A01-82D8-687080383381}" destId="{923360AB-F8A9-48C2-BAF7-00D5FB047E5A}" srcOrd="0" destOrd="0" presId="urn:microsoft.com/office/officeart/2005/8/layout/vProcess5"/>
    <dgm:cxn modelId="{8850EF86-7C36-4F0C-ADBB-EA1F7FE18146}" type="presOf" srcId="{8C0D5A22-FB74-401D-9346-071B65E54FD3}" destId="{8A9BE691-CFC1-479A-B593-B450AE876986}" srcOrd="0" destOrd="0" presId="urn:microsoft.com/office/officeart/2005/8/layout/vProcess5"/>
    <dgm:cxn modelId="{2D2F928B-BDA8-466D-B20A-742BC15AFF53}" type="presOf" srcId="{3A77BF11-F97A-4586-9608-A11E9137FE5F}" destId="{46410FFD-81C7-4D70-99E0-8C72258248FB}" srcOrd="0" destOrd="0" presId="urn:microsoft.com/office/officeart/2005/8/layout/vProcess5"/>
    <dgm:cxn modelId="{D1F0CA9D-2DD7-40FC-B455-D4E94CC34028}" srcId="{12EB355F-9ED0-4E7F-8D3E-2E068EE2EFF9}" destId="{DE9D6601-9CD9-45E7-B79D-277CFCAACC03}" srcOrd="2" destOrd="0" parTransId="{0367E4E2-1EF3-408D-9AAE-BE0CB18AEC4D}" sibTransId="{8C0D5A22-FB74-401D-9346-071B65E54FD3}"/>
    <dgm:cxn modelId="{651706D1-6929-4850-A4DD-57071FDF357D}" srcId="{12EB355F-9ED0-4E7F-8D3E-2E068EE2EFF9}" destId="{62ADAEA4-EE33-4A01-82D8-687080383381}" srcOrd="1" destOrd="0" parTransId="{C68F4894-C624-45F4-8058-56EE647CBCFD}" sibTransId="{CF97730B-4AB8-4784-99CC-FFF264AD0DB5}"/>
    <dgm:cxn modelId="{51E332D1-56A3-49C8-8FA7-FF5F9B1E40A6}" type="presOf" srcId="{3A77BF11-F97A-4586-9608-A11E9137FE5F}" destId="{BB0342D9-00F6-48D2-9CE6-A2FEFD434BBB}" srcOrd="1" destOrd="0" presId="urn:microsoft.com/office/officeart/2005/8/layout/vProcess5"/>
    <dgm:cxn modelId="{A0E8D4FF-B02A-40BF-BB51-2BF252A69DE3}" type="presOf" srcId="{12EB355F-9ED0-4E7F-8D3E-2E068EE2EFF9}" destId="{7D057BCD-B8FB-4402-A7BF-1D17E4B1AEB1}" srcOrd="0" destOrd="0" presId="urn:microsoft.com/office/officeart/2005/8/layout/vProcess5"/>
    <dgm:cxn modelId="{A025FFFF-4847-4B55-ACCD-1BD74AE0EF0D}" srcId="{12EB355F-9ED0-4E7F-8D3E-2E068EE2EFF9}" destId="{1C7BC387-A955-4461-A912-C20DB778DD3F}" srcOrd="3" destOrd="0" parTransId="{00FA02EC-7151-4600-BDA4-37697BF23C2D}" sibTransId="{8A81221C-093F-4A60-AE43-4BB3B50AEFEE}"/>
    <dgm:cxn modelId="{95BE320E-25C7-49E7-966F-7BB461F99C40}" type="presParOf" srcId="{7D057BCD-B8FB-4402-A7BF-1D17E4B1AEB1}" destId="{17C81187-E235-4E86-8B01-462EFFF5DEBC}" srcOrd="0" destOrd="0" presId="urn:microsoft.com/office/officeart/2005/8/layout/vProcess5"/>
    <dgm:cxn modelId="{811C9D11-CDA5-444E-92EF-6C56D9C4721B}" type="presParOf" srcId="{7D057BCD-B8FB-4402-A7BF-1D17E4B1AEB1}" destId="{46410FFD-81C7-4D70-99E0-8C72258248FB}" srcOrd="1" destOrd="0" presId="urn:microsoft.com/office/officeart/2005/8/layout/vProcess5"/>
    <dgm:cxn modelId="{881B255C-FFFD-41F3-B0CE-6F87707352BD}" type="presParOf" srcId="{7D057BCD-B8FB-4402-A7BF-1D17E4B1AEB1}" destId="{923360AB-F8A9-48C2-BAF7-00D5FB047E5A}" srcOrd="2" destOrd="0" presId="urn:microsoft.com/office/officeart/2005/8/layout/vProcess5"/>
    <dgm:cxn modelId="{17E92887-F8D1-4C6F-B96C-A3F75B59755D}" type="presParOf" srcId="{7D057BCD-B8FB-4402-A7BF-1D17E4B1AEB1}" destId="{5C9B6795-7292-4FE6-A016-ECBEF932F466}" srcOrd="3" destOrd="0" presId="urn:microsoft.com/office/officeart/2005/8/layout/vProcess5"/>
    <dgm:cxn modelId="{2E72FE03-0D2A-4E16-A7A5-81B6FF96389D}" type="presParOf" srcId="{7D057BCD-B8FB-4402-A7BF-1D17E4B1AEB1}" destId="{7E640FB9-2435-4CEA-B589-F7BF29530097}" srcOrd="4" destOrd="0" presId="urn:microsoft.com/office/officeart/2005/8/layout/vProcess5"/>
    <dgm:cxn modelId="{8982E902-17AE-45E7-B6F0-0C02B94E35F4}" type="presParOf" srcId="{7D057BCD-B8FB-4402-A7BF-1D17E4B1AEB1}" destId="{D5D0529D-7111-4E97-83D1-EEB8EBA6EF4D}" srcOrd="5" destOrd="0" presId="urn:microsoft.com/office/officeart/2005/8/layout/vProcess5"/>
    <dgm:cxn modelId="{4530BC2B-0A96-413C-83CD-B2AC1F926B20}" type="presParOf" srcId="{7D057BCD-B8FB-4402-A7BF-1D17E4B1AEB1}" destId="{068A5CCD-8871-46AE-B3FC-993D508E4A28}" srcOrd="6" destOrd="0" presId="urn:microsoft.com/office/officeart/2005/8/layout/vProcess5"/>
    <dgm:cxn modelId="{EA128707-4349-48A2-9E29-F7C5FB4534C1}" type="presParOf" srcId="{7D057BCD-B8FB-4402-A7BF-1D17E4B1AEB1}" destId="{8A9BE691-CFC1-479A-B593-B450AE876986}" srcOrd="7" destOrd="0" presId="urn:microsoft.com/office/officeart/2005/8/layout/vProcess5"/>
    <dgm:cxn modelId="{E50B78FE-9B0B-4FA4-BC2E-CEAAD69EFD23}" type="presParOf" srcId="{7D057BCD-B8FB-4402-A7BF-1D17E4B1AEB1}" destId="{BB0342D9-00F6-48D2-9CE6-A2FEFD434BBB}" srcOrd="8" destOrd="0" presId="urn:microsoft.com/office/officeart/2005/8/layout/vProcess5"/>
    <dgm:cxn modelId="{7A9873CE-8388-476C-8DD7-60489E502B7A}" type="presParOf" srcId="{7D057BCD-B8FB-4402-A7BF-1D17E4B1AEB1}" destId="{5ADA3A42-1586-4638-8D44-A91D886E8862}" srcOrd="9" destOrd="0" presId="urn:microsoft.com/office/officeart/2005/8/layout/vProcess5"/>
    <dgm:cxn modelId="{07D3793C-04C9-4459-91E4-F09E14A09A16}" type="presParOf" srcId="{7D057BCD-B8FB-4402-A7BF-1D17E4B1AEB1}" destId="{A6CD1351-737E-47DE-8F18-3E14A404DE04}" srcOrd="10" destOrd="0" presId="urn:microsoft.com/office/officeart/2005/8/layout/vProcess5"/>
    <dgm:cxn modelId="{0307015A-5F32-49D8-8D25-B616B8E2EDB5}" type="presParOf" srcId="{7D057BCD-B8FB-4402-A7BF-1D17E4B1AEB1}" destId="{B45A10C5-965A-4E89-BB21-DDD27599CAC3}"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10FFD-81C7-4D70-99E0-8C72258248FB}">
      <dsp:nvSpPr>
        <dsp:cNvPr id="0" name=""/>
        <dsp:cNvSpPr/>
      </dsp:nvSpPr>
      <dsp:spPr>
        <a:xfrm>
          <a:off x="0" y="0"/>
          <a:ext cx="6583680" cy="951357"/>
        </a:xfrm>
        <a:prstGeom prst="roundRect">
          <a:avLst>
            <a:gd name="adj" fmla="val 10000"/>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z-Latn-AZ" sz="2500" b="1" i="1" kern="1200" dirty="0"/>
            <a:t>1. Spiroqram xəstənin sakit halında qeyd edilir.</a:t>
          </a:r>
          <a:endParaRPr lang="ru-RU" sz="2500" b="1" i="1" kern="1200" dirty="0"/>
        </a:p>
      </dsp:txBody>
      <dsp:txXfrm>
        <a:off x="27864" y="27864"/>
        <a:ext cx="5476702" cy="895629"/>
      </dsp:txXfrm>
    </dsp:sp>
    <dsp:sp modelId="{923360AB-F8A9-48C2-BAF7-00D5FB047E5A}">
      <dsp:nvSpPr>
        <dsp:cNvPr id="0" name=""/>
        <dsp:cNvSpPr/>
      </dsp:nvSpPr>
      <dsp:spPr>
        <a:xfrm>
          <a:off x="551383" y="1124331"/>
          <a:ext cx="6583680" cy="951357"/>
        </a:xfrm>
        <a:prstGeom prst="roundRect">
          <a:avLst>
            <a:gd name="adj" fmla="val 10000"/>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z-Latn-AZ" sz="2500" b="1" i="1" kern="1200" dirty="0"/>
            <a:t>2.Xəstəyə maksimum nəfəs almaq və vermək təklif olunur.</a:t>
          </a:r>
          <a:endParaRPr lang="ru-RU" sz="2500" b="1" i="1" kern="1200" dirty="0"/>
        </a:p>
      </dsp:txBody>
      <dsp:txXfrm>
        <a:off x="579247" y="1152195"/>
        <a:ext cx="5358186" cy="895629"/>
      </dsp:txXfrm>
    </dsp:sp>
    <dsp:sp modelId="{5C9B6795-7292-4FE6-A016-ECBEF932F466}">
      <dsp:nvSpPr>
        <dsp:cNvPr id="0" name=""/>
        <dsp:cNvSpPr/>
      </dsp:nvSpPr>
      <dsp:spPr>
        <a:xfrm>
          <a:off x="1094536" y="2248662"/>
          <a:ext cx="6583680" cy="951357"/>
        </a:xfrm>
        <a:prstGeom prst="roundRect">
          <a:avLst>
            <a:gd name="adj" fmla="val 10000"/>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z-Latn-AZ" sz="2500" b="1" i="1" kern="1200" dirty="0"/>
            <a:t>3.Xəstə mümkün qədər tezləşmiş nəfəs alır.</a:t>
          </a:r>
          <a:endParaRPr lang="ru-RU" sz="2500" b="1" i="1" kern="1200" dirty="0"/>
        </a:p>
      </dsp:txBody>
      <dsp:txXfrm>
        <a:off x="1122400" y="2276526"/>
        <a:ext cx="5366416" cy="895629"/>
      </dsp:txXfrm>
    </dsp:sp>
    <dsp:sp modelId="{7E640FB9-2435-4CEA-B589-F7BF29530097}">
      <dsp:nvSpPr>
        <dsp:cNvPr id="0" name=""/>
        <dsp:cNvSpPr/>
      </dsp:nvSpPr>
      <dsp:spPr>
        <a:xfrm>
          <a:off x="1645920" y="3372993"/>
          <a:ext cx="6583680" cy="951357"/>
        </a:xfrm>
        <a:prstGeom prst="roundRect">
          <a:avLst>
            <a:gd name="adj" fmla="val 10000"/>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z-Latn-AZ" sz="2500" b="1" i="1" kern="1200" dirty="0"/>
            <a:t>4.Maksimum surətli və dərindən nəfəs alınır.</a:t>
          </a:r>
          <a:endParaRPr lang="ru-RU" sz="2500" b="1" i="1" kern="1200" dirty="0"/>
        </a:p>
      </dsp:txBody>
      <dsp:txXfrm>
        <a:off x="1673784" y="3400857"/>
        <a:ext cx="5358186" cy="895629"/>
      </dsp:txXfrm>
    </dsp:sp>
    <dsp:sp modelId="{D5D0529D-7111-4E97-83D1-EEB8EBA6EF4D}">
      <dsp:nvSpPr>
        <dsp:cNvPr id="0" name=""/>
        <dsp:cNvSpPr/>
      </dsp:nvSpPr>
      <dsp:spPr>
        <a:xfrm>
          <a:off x="5965297" y="728652"/>
          <a:ext cx="618382" cy="618382"/>
        </a:xfrm>
        <a:prstGeom prst="downArrow">
          <a:avLst>
            <a:gd name="adj1" fmla="val 55000"/>
            <a:gd name="adj2" fmla="val 45000"/>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6104433" y="728652"/>
        <a:ext cx="340110" cy="465332"/>
      </dsp:txXfrm>
    </dsp:sp>
    <dsp:sp modelId="{068A5CCD-8871-46AE-B3FC-993D508E4A28}">
      <dsp:nvSpPr>
        <dsp:cNvPr id="0" name=""/>
        <dsp:cNvSpPr/>
      </dsp:nvSpPr>
      <dsp:spPr>
        <a:xfrm>
          <a:off x="6516681" y="1852983"/>
          <a:ext cx="618382" cy="618382"/>
        </a:xfrm>
        <a:prstGeom prst="downArrow">
          <a:avLst>
            <a:gd name="adj1" fmla="val 55000"/>
            <a:gd name="adj2" fmla="val 45000"/>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6655817" y="1852983"/>
        <a:ext cx="340110" cy="465332"/>
      </dsp:txXfrm>
    </dsp:sp>
    <dsp:sp modelId="{8A9BE691-CFC1-479A-B593-B450AE876986}">
      <dsp:nvSpPr>
        <dsp:cNvPr id="0" name=""/>
        <dsp:cNvSpPr/>
      </dsp:nvSpPr>
      <dsp:spPr>
        <a:xfrm>
          <a:off x="7059834" y="2977314"/>
          <a:ext cx="618382" cy="618382"/>
        </a:xfrm>
        <a:prstGeom prst="downArrow">
          <a:avLst>
            <a:gd name="adj1" fmla="val 55000"/>
            <a:gd name="adj2" fmla="val 45000"/>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7198970" y="2977314"/>
        <a:ext cx="340110" cy="46533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C17E3192-97F1-4AAA-ACF1-1B905418AAEE}" type="datetimeFigureOut">
              <a:rPr lang="ru-RU" smtClean="0"/>
              <a:pPr/>
              <a:t>13.12.2018</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924ED81-6B43-48C4-B543-1BD0B255D40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6" name="Дата 25"/>
          <p:cNvSpPr>
            <a:spLocks noGrp="1"/>
          </p:cNvSpPr>
          <p:nvPr>
            <p:ph type="dt" sz="half" idx="10"/>
          </p:nvPr>
        </p:nvSpPr>
        <p:spPr/>
        <p:txBody>
          <a:bodyPr rtlCol="0"/>
          <a:lstStyle/>
          <a:p>
            <a:fld id="{C17E3192-97F1-4AAA-ACF1-1B905418AAEE}" type="datetimeFigureOut">
              <a:rPr lang="ru-RU" smtClean="0"/>
              <a:pPr/>
              <a:t>13.12.2018</a:t>
            </a:fld>
            <a:endParaRPr lang="ru-RU"/>
          </a:p>
        </p:txBody>
      </p:sp>
      <p:sp>
        <p:nvSpPr>
          <p:cNvPr id="27" name="Номер слайда 26"/>
          <p:cNvSpPr>
            <a:spLocks noGrp="1"/>
          </p:cNvSpPr>
          <p:nvPr>
            <p:ph type="sldNum" sz="quarter" idx="11"/>
          </p:nvPr>
        </p:nvSpPr>
        <p:spPr/>
        <p:txBody>
          <a:bodyPr rtlCol="0"/>
          <a:lstStyle/>
          <a:p>
            <a:fld id="{3924ED81-6B43-48C4-B543-1BD0B255D402}"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C17E3192-97F1-4AAA-ACF1-1B905418AAEE}" type="datetimeFigureOut">
              <a:rPr lang="ru-RU" smtClean="0"/>
              <a:pPr/>
              <a:t>13.12.2018</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3924ED81-6B43-48C4-B543-1BD0B255D40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7E3192-97F1-4AAA-ACF1-1B905418AAEE}" type="datetimeFigureOut">
              <a:rPr lang="ru-RU" smtClean="0"/>
              <a:pPr/>
              <a:t>13.12.2018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24ED81-6B43-48C4-B543-1BD0B255D40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17E3192-97F1-4AAA-ACF1-1B905418AAEE}" type="datetimeFigureOut">
              <a:rPr lang="ru-RU" smtClean="0"/>
              <a:pPr/>
              <a:t>13.12.2018</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924ED81-6B43-48C4-B543-1BD0B255D40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2" Type="http://schemas.openxmlformats.org/officeDocument/2006/relationships/image" Target="../media/image4.gif"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5.jpeg" /><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8.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1.gif"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3.xml.rels><?xml version="1.0" encoding="UTF-8" standalone="yes"?>
<Relationships xmlns="http://schemas.openxmlformats.org/package/2006/relationships"><Relationship Id="rId3" Type="http://schemas.openxmlformats.org/officeDocument/2006/relationships/image" Target="../media/image14.gif" /><Relationship Id="rId2" Type="http://schemas.openxmlformats.org/officeDocument/2006/relationships/image" Target="../media/image13.gif" /><Relationship Id="rId1" Type="http://schemas.openxmlformats.org/officeDocument/2006/relationships/slideLayout" Target="../slideLayouts/slideLayout4.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ətn Qutusu 4">
            <a:extLst>
              <a:ext uri="{FF2B5EF4-FFF2-40B4-BE49-F238E27FC236}">
                <a16:creationId xmlns:a16="http://schemas.microsoft.com/office/drawing/2014/main" id="{CA111594-82F0-0E4E-A45E-43A88161C6F7}"/>
              </a:ext>
            </a:extLst>
          </p:cNvPr>
          <p:cNvSpPr txBox="1"/>
          <p:nvPr/>
        </p:nvSpPr>
        <p:spPr>
          <a:xfrm>
            <a:off x="5354465" y="961326"/>
            <a:ext cx="4142259" cy="1338828"/>
          </a:xfrm>
          <a:prstGeom prst="rect">
            <a:avLst/>
          </a:prstGeom>
          <a:noFill/>
        </p:spPr>
        <p:txBody>
          <a:bodyPr wrap="square">
            <a:spAutoFit/>
          </a:bodyPr>
          <a:lstStyle/>
          <a:p>
            <a:r>
              <a:rPr lang="az-Latn-AZ" sz="2700" b="1"/>
              <a:t>Fakültə:MPF-2</a:t>
            </a:r>
            <a:endParaRPr lang="LID4096" sz="2700" b="1"/>
          </a:p>
          <a:p>
            <a:r>
              <a:rPr lang="az-Latn-AZ" sz="2700" b="1"/>
              <a:t>Qurup:368b</a:t>
            </a:r>
            <a:endParaRPr lang="LID4096" sz="2700" b="1"/>
          </a:p>
          <a:p>
            <a:r>
              <a:rPr lang="az-Latn-AZ" sz="2700" b="1"/>
              <a:t>Tələbə:Qasımlı Elşad </a:t>
            </a:r>
          </a:p>
        </p:txBody>
      </p:sp>
      <p:sp>
        <p:nvSpPr>
          <p:cNvPr id="7" name="Mətn Qutusu 6">
            <a:extLst>
              <a:ext uri="{FF2B5EF4-FFF2-40B4-BE49-F238E27FC236}">
                <a16:creationId xmlns:a16="http://schemas.microsoft.com/office/drawing/2014/main" id="{F5E8C634-E93C-0E40-90B3-49B3A63B386D}"/>
              </a:ext>
            </a:extLst>
          </p:cNvPr>
          <p:cNvSpPr txBox="1"/>
          <p:nvPr/>
        </p:nvSpPr>
        <p:spPr>
          <a:xfrm>
            <a:off x="474391" y="2430706"/>
            <a:ext cx="8669609" cy="507831"/>
          </a:xfrm>
          <a:prstGeom prst="rect">
            <a:avLst/>
          </a:prstGeom>
          <a:noFill/>
        </p:spPr>
        <p:txBody>
          <a:bodyPr wrap="square">
            <a:spAutoFit/>
          </a:bodyPr>
          <a:lstStyle/>
          <a:p>
            <a:r>
              <a:rPr lang="az-Latn-AZ" sz="2700" b="1" i="1">
                <a:solidFill>
                  <a:srgbClr val="FF0000"/>
                </a:solidFill>
              </a:rPr>
              <a:t>Spirometriya, spiroqrafiya  aparılma texnikası</a:t>
            </a:r>
          </a:p>
        </p:txBody>
      </p:sp>
      <p:pic>
        <p:nvPicPr>
          <p:cNvPr id="8" name="Şəkil 8">
            <a:extLst>
              <a:ext uri="{FF2B5EF4-FFF2-40B4-BE49-F238E27FC236}">
                <a16:creationId xmlns:a16="http://schemas.microsoft.com/office/drawing/2014/main" id="{A2B0DD1F-7026-7247-BE8E-87EE0AF7B6F1}"/>
              </a:ext>
            </a:extLst>
          </p:cNvPr>
          <p:cNvPicPr>
            <a:picLocks noChangeAspect="1"/>
          </p:cNvPicPr>
          <p:nvPr/>
        </p:nvPicPr>
        <p:blipFill>
          <a:blip r:embed="rId2"/>
          <a:stretch>
            <a:fillRect/>
          </a:stretch>
        </p:blipFill>
        <p:spPr>
          <a:xfrm>
            <a:off x="4678040" y="3069088"/>
            <a:ext cx="3991570" cy="2610194"/>
          </a:xfrm>
          <a:prstGeom prst="rect">
            <a:avLst/>
          </a:prstGeom>
        </p:spPr>
      </p:pic>
      <p:pic>
        <p:nvPicPr>
          <p:cNvPr id="10" name="Şəkil 10">
            <a:extLst>
              <a:ext uri="{FF2B5EF4-FFF2-40B4-BE49-F238E27FC236}">
                <a16:creationId xmlns:a16="http://schemas.microsoft.com/office/drawing/2014/main" id="{C401C662-B265-EA47-B006-FFA0844ED585}"/>
              </a:ext>
            </a:extLst>
          </p:cNvPr>
          <p:cNvPicPr>
            <a:picLocks noChangeAspect="1"/>
          </p:cNvPicPr>
          <p:nvPr/>
        </p:nvPicPr>
        <p:blipFill>
          <a:blip r:embed="rId3"/>
          <a:stretch>
            <a:fillRect/>
          </a:stretch>
        </p:blipFill>
        <p:spPr>
          <a:xfrm>
            <a:off x="474391" y="3069088"/>
            <a:ext cx="4133552" cy="2610194"/>
          </a:xfrm>
          <a:prstGeom prst="rect">
            <a:avLst/>
          </a:prstGeom>
        </p:spPr>
      </p:pic>
    </p:spTree>
    <p:extLst>
      <p:ext uri="{BB962C8B-B14F-4D97-AF65-F5344CB8AC3E}">
        <p14:creationId xmlns:p14="http://schemas.microsoft.com/office/powerpoint/2010/main" val="387287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857232"/>
            <a:ext cx="8229600" cy="1066800"/>
          </a:xfrm>
        </p:spPr>
        <p:txBody>
          <a:bodyPr>
            <a:noAutofit/>
          </a:bodyPr>
          <a:lstStyle/>
          <a:p>
            <a:r>
              <a:rPr lang="az-Latn-AZ" sz="2800" b="1" i="1" u="sng" dirty="0">
                <a:latin typeface="Times New Roman" pitchFamily="18" charset="0"/>
                <a:cs typeface="Times New Roman" pitchFamily="18" charset="0"/>
              </a:rPr>
              <a:t>Spirometriya</a:t>
            </a:r>
            <a:r>
              <a:rPr lang="az-Latn-AZ" sz="2800" dirty="0">
                <a:latin typeface="Times New Roman" pitchFamily="18" charset="0"/>
                <a:cs typeface="Times New Roman" pitchFamily="18" charset="0"/>
              </a:rPr>
              <a:t>-ağciyərlərin tənəffüs həcmini ölçmək üçün istifadə olunan üsuldur. Bu məqsədlə spirometr adlanan cihazdan istifadə olunur.</a:t>
            </a:r>
            <a:endParaRPr lang="ru-RU" sz="2800" dirty="0">
              <a:latin typeface="Times New Roman" pitchFamily="18" charset="0"/>
              <a:cs typeface="Times New Roman" pitchFamily="18" charset="0"/>
            </a:endParaRPr>
          </a:p>
        </p:txBody>
      </p:sp>
      <p:pic>
        <p:nvPicPr>
          <p:cNvPr id="6" name="Содержимое 5" descr="01.gif"/>
          <p:cNvPicPr>
            <a:picLocks noGrp="1" noChangeAspect="1"/>
          </p:cNvPicPr>
          <p:nvPr>
            <p:ph idx="1"/>
          </p:nvPr>
        </p:nvPicPr>
        <p:blipFill>
          <a:blip r:embed="rId2"/>
          <a:stretch>
            <a:fillRect/>
          </a:stretch>
        </p:blipFill>
        <p:spPr>
          <a:xfrm>
            <a:off x="928661" y="2026480"/>
            <a:ext cx="7358115" cy="483152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71480"/>
            <a:ext cx="8229600" cy="1066800"/>
          </a:xfrm>
        </p:spPr>
        <p:txBody>
          <a:bodyPr>
            <a:normAutofit/>
          </a:bodyPr>
          <a:lstStyle/>
          <a:p>
            <a:r>
              <a:rPr lang="az-Latn-AZ" sz="3200" i="1" dirty="0">
                <a:solidFill>
                  <a:srgbClr val="002060"/>
                </a:solidFill>
                <a:latin typeface="Times New Roman" pitchFamily="18" charset="0"/>
                <a:cs typeface="Times New Roman" pitchFamily="18" charset="0"/>
              </a:rPr>
              <a:t>Ağciyərlərin həyat tutumu </a:t>
            </a:r>
            <a:r>
              <a:rPr lang="az-Latn-AZ" sz="3200" b="1" i="1" dirty="0">
                <a:solidFill>
                  <a:srgbClr val="002060"/>
                </a:solidFill>
                <a:latin typeface="Times New Roman" pitchFamily="18" charset="0"/>
                <a:cs typeface="Times New Roman" pitchFamily="18" charset="0"/>
              </a:rPr>
              <a:t>quru</a:t>
            </a:r>
            <a:r>
              <a:rPr lang="az-Latn-AZ" sz="3200" i="1" dirty="0">
                <a:solidFill>
                  <a:srgbClr val="002060"/>
                </a:solidFill>
                <a:latin typeface="Times New Roman" pitchFamily="18" charset="0"/>
                <a:cs typeface="Times New Roman" pitchFamily="18" charset="0"/>
              </a:rPr>
              <a:t> və </a:t>
            </a:r>
            <a:r>
              <a:rPr lang="az-Latn-AZ" sz="3200" b="1" i="1" dirty="0">
                <a:solidFill>
                  <a:srgbClr val="002060"/>
                </a:solidFill>
                <a:latin typeface="Times New Roman" pitchFamily="18" charset="0"/>
                <a:cs typeface="Times New Roman" pitchFamily="18" charset="0"/>
              </a:rPr>
              <a:t>sulu</a:t>
            </a:r>
            <a:r>
              <a:rPr lang="az-Latn-AZ" sz="3200" i="1" dirty="0">
                <a:solidFill>
                  <a:srgbClr val="002060"/>
                </a:solidFill>
                <a:latin typeface="Times New Roman" pitchFamily="18" charset="0"/>
                <a:cs typeface="Times New Roman" pitchFamily="18" charset="0"/>
              </a:rPr>
              <a:t> spirometrlər vasitəsilə təyin edilir.</a:t>
            </a:r>
            <a:endParaRPr lang="ru-RU" sz="3200" i="1" dirty="0">
              <a:solidFill>
                <a:srgbClr val="002060"/>
              </a:solidFill>
              <a:latin typeface="Times New Roman" pitchFamily="18" charset="0"/>
              <a:cs typeface="Times New Roman" pitchFamily="18" charset="0"/>
            </a:endParaRPr>
          </a:p>
        </p:txBody>
      </p:sp>
      <p:pic>
        <p:nvPicPr>
          <p:cNvPr id="5" name="Содержимое 4" descr="spirometr.jpg"/>
          <p:cNvPicPr>
            <a:picLocks noGrp="1" noChangeAspect="1"/>
          </p:cNvPicPr>
          <p:nvPr>
            <p:ph sz="half" idx="1"/>
          </p:nvPr>
        </p:nvPicPr>
        <p:blipFill>
          <a:blip r:embed="rId2"/>
          <a:stretch>
            <a:fillRect/>
          </a:stretch>
        </p:blipFill>
        <p:spPr>
          <a:xfrm>
            <a:off x="-35729" y="2000240"/>
            <a:ext cx="3964787" cy="3964787"/>
          </a:xfrm>
        </p:spPr>
      </p:pic>
      <p:pic>
        <p:nvPicPr>
          <p:cNvPr id="6" name="Содержимое 5" descr="imgres.jpg"/>
          <p:cNvPicPr>
            <a:picLocks noGrp="1" noChangeAspect="1"/>
          </p:cNvPicPr>
          <p:nvPr>
            <p:ph sz="half" idx="2"/>
          </p:nvPr>
        </p:nvPicPr>
        <p:blipFill>
          <a:blip r:embed="rId3"/>
          <a:stretch>
            <a:fillRect/>
          </a:stretch>
        </p:blipFill>
        <p:spPr>
          <a:xfrm>
            <a:off x="4572000" y="2000239"/>
            <a:ext cx="4357718" cy="4057187"/>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az-Latn-AZ" sz="2800" dirty="0">
                <a:latin typeface="Times New Roman" pitchFamily="18" charset="0"/>
                <a:cs typeface="Times New Roman" pitchFamily="18" charset="0"/>
              </a:rPr>
              <a:t>Xəstə alətə bağlı tənəffüs maskasıyla nəfəs alıb verir. Ən sadə spirometr suyla bağlı bir qaba salınmış tərs şəkildə qoyulmuş başqa bir qab və bu qabla birləşmiş borudan ibarətdir.</a:t>
            </a:r>
            <a:endParaRPr lang="ru-RU" sz="2800" dirty="0">
              <a:latin typeface="Times New Roman" pitchFamily="18" charset="0"/>
              <a:cs typeface="Times New Roman" pitchFamily="18" charset="0"/>
            </a:endParaRPr>
          </a:p>
        </p:txBody>
      </p:sp>
      <p:pic>
        <p:nvPicPr>
          <p:cNvPr id="4" name="Содержимое 3" descr="2013-04-30_21;08.jpg"/>
          <p:cNvPicPr>
            <a:picLocks noGrp="1" noChangeAspect="1"/>
          </p:cNvPicPr>
          <p:nvPr>
            <p:ph idx="1"/>
          </p:nvPr>
        </p:nvPicPr>
        <p:blipFill>
          <a:blip r:embed="rId2"/>
          <a:stretch>
            <a:fillRect/>
          </a:stretch>
        </p:blipFill>
        <p:spPr>
          <a:xfrm>
            <a:off x="3500430" y="2143116"/>
            <a:ext cx="4643470" cy="442915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az-Latn-AZ" sz="3200" dirty="0">
                <a:latin typeface="Times New Roman" pitchFamily="18" charset="0"/>
                <a:cs typeface="Times New Roman" pitchFamily="18" charset="0"/>
              </a:rPr>
              <a:t>Hazırda xəstənin qapalı qabda eyni hava ilə tənəffüsünü əngəlləyən və karbon dioksidi uzaqlaşdırıb kifayət qədər oksigenlə təmin edən spirometrlər istifadə olunur.</a:t>
            </a:r>
            <a:endParaRPr lang="ru-RU" sz="3200" dirty="0">
              <a:latin typeface="Times New Roman" pitchFamily="18" charset="0"/>
              <a:cs typeface="Times New Roman" pitchFamily="18" charset="0"/>
            </a:endParaRPr>
          </a:p>
        </p:txBody>
      </p:sp>
      <p:pic>
        <p:nvPicPr>
          <p:cNvPr id="4" name="Содержимое 3" descr="IMMUN_020.jpg"/>
          <p:cNvPicPr>
            <a:picLocks noGrp="1" noChangeAspect="1"/>
          </p:cNvPicPr>
          <p:nvPr>
            <p:ph idx="1"/>
          </p:nvPr>
        </p:nvPicPr>
        <p:blipFill>
          <a:blip r:embed="rId2"/>
          <a:stretch>
            <a:fillRect/>
          </a:stretch>
        </p:blipFill>
        <p:spPr>
          <a:xfrm>
            <a:off x="1857356" y="2610784"/>
            <a:ext cx="5429288" cy="4247216"/>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2500306"/>
            <a:ext cx="8229600" cy="1069848"/>
          </a:xfrm>
        </p:spPr>
        <p:txBody>
          <a:bodyPr>
            <a:noAutofit/>
          </a:bodyPr>
          <a:lstStyle/>
          <a:p>
            <a:r>
              <a:rPr lang="az-Latn-AZ" sz="3200" b="1" dirty="0">
                <a:latin typeface="Times New Roman" pitchFamily="18" charset="0"/>
                <a:cs typeface="Times New Roman" pitchFamily="18" charset="0"/>
              </a:rPr>
              <a:t>Həkim spirometr vasitəsilə çoxsaylı ölçmələr apara bilər. Bunlarıın içində ən yararlısı seçilir və araşdırılır. Ilk olaraq həyat tutumu ölçülür. Bu maksimum nəfəsvermədən sonra xəstənin xaric etdiyi havanın miqdarına bərabərdir. Bronxial astmalı xəstələrdə tənəffüs tıxanmış xarakter daşıyır. Məhdudlaşmış tənəffüs isə tənəffüs əzələlərinin dəyişikliklərinə dəlalət edir.</a:t>
            </a:r>
            <a:endParaRPr lang="ru-RU" sz="32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143248"/>
            <a:ext cx="8229600" cy="1069848"/>
          </a:xfrm>
        </p:spPr>
        <p:txBody>
          <a:bodyPr>
            <a:noAutofit/>
          </a:bodyPr>
          <a:lstStyle/>
          <a:p>
            <a:r>
              <a:rPr lang="az-Latn-AZ" sz="2000" b="1" dirty="0">
                <a:solidFill>
                  <a:schemeClr val="bg2">
                    <a:lumMod val="10000"/>
                  </a:schemeClr>
                </a:solidFill>
                <a:latin typeface="Times New Roman" pitchFamily="18" charset="0"/>
                <a:cs typeface="Times New Roman" pitchFamily="18" charset="0"/>
              </a:rPr>
              <a:t>İ. Spirometriyaya göstərişlər.</a:t>
            </a:r>
            <a:br>
              <a:rPr lang="az-Latn-AZ" sz="2000" dirty="0">
                <a:solidFill>
                  <a:schemeClr val="bg2">
                    <a:lumMod val="10000"/>
                  </a:schemeClr>
                </a:solidFill>
                <a:latin typeface="Times New Roman" pitchFamily="18" charset="0"/>
                <a:cs typeface="Times New Roman" pitchFamily="18" charset="0"/>
              </a:rPr>
            </a:br>
            <a:r>
              <a:rPr lang="az-Latn-AZ" sz="2000" b="1" i="1" dirty="0">
                <a:solidFill>
                  <a:schemeClr val="bg2">
                    <a:lumMod val="10000"/>
                  </a:schemeClr>
                </a:solidFill>
                <a:latin typeface="Times New Roman" pitchFamily="18" charset="0"/>
                <a:cs typeface="Times New Roman" pitchFamily="18" charset="0"/>
              </a:rPr>
              <a:t>1.Profilaktik müayinə:</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-Asimptomatik olan siqaret çəkən xəstələr</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-Ağciyər ağırlaşmaları riski yüksək olan işçilər</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-Sianozu olan xəstələrin müayinəsi</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-Döş qəfəsinin deformasiyası olan xəstələrin müayinəsi</a:t>
            </a:r>
            <a:br>
              <a:rPr lang="az-Latn-AZ" sz="2000" dirty="0">
                <a:solidFill>
                  <a:schemeClr val="bg2">
                    <a:lumMod val="10000"/>
                  </a:schemeClr>
                </a:solidFill>
                <a:latin typeface="Times New Roman" pitchFamily="18" charset="0"/>
                <a:cs typeface="Times New Roman" pitchFamily="18" charset="0"/>
              </a:rPr>
            </a:br>
            <a:r>
              <a:rPr lang="az-Latn-AZ" sz="2000" b="1" i="1" dirty="0">
                <a:solidFill>
                  <a:schemeClr val="bg2">
                    <a:lumMod val="10000"/>
                  </a:schemeClr>
                </a:solidFill>
                <a:latin typeface="Times New Roman" pitchFamily="18" charset="0"/>
                <a:cs typeface="Times New Roman" pitchFamily="18" charset="0"/>
              </a:rPr>
              <a:t>2.Qeyri-normal laborator və radioloji müayinələrin nəticələrinin qiymətləndirilməsi</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-Döş qəfəsi rentgenində patoloji dəyişikliklər</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-Hiperkapniya</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-Hipoksemiya</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-Polisitemiya</a:t>
            </a:r>
            <a:br>
              <a:rPr lang="az-Latn-AZ" sz="2000" dirty="0">
                <a:solidFill>
                  <a:schemeClr val="bg2">
                    <a:lumMod val="10000"/>
                  </a:schemeClr>
                </a:solidFill>
                <a:latin typeface="Times New Roman" pitchFamily="18" charset="0"/>
                <a:cs typeface="Times New Roman" pitchFamily="18" charset="0"/>
              </a:rPr>
            </a:br>
            <a:r>
              <a:rPr lang="az-Latn-AZ" sz="2000" b="1" i="1" dirty="0">
                <a:solidFill>
                  <a:schemeClr val="bg2">
                    <a:lumMod val="10000"/>
                  </a:schemeClr>
                </a:solidFill>
                <a:latin typeface="Times New Roman" pitchFamily="18" charset="0"/>
                <a:cs typeface="Times New Roman" pitchFamily="18" charset="0"/>
              </a:rPr>
              <a:t>3.Respirator simptomları olan xəstələrin müayinəsi</a:t>
            </a:r>
            <a:r>
              <a:rPr lang="az-Latn-AZ" sz="2000" dirty="0">
                <a:solidFill>
                  <a:schemeClr val="bg2">
                    <a:lumMod val="10000"/>
                  </a:schemeClr>
                </a:solidFill>
                <a:latin typeface="Times New Roman" pitchFamily="18" charset="0"/>
                <a:cs typeface="Times New Roman" pitchFamily="18" charset="0"/>
              </a:rPr>
              <a:t>:</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-Təngənəfəslik</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-Quru xırıltılar (“auskultasiyada külək səsi”)</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-Öskürək</a:t>
            </a:r>
            <a:br>
              <a:rPr lang="az-Latn-AZ" sz="2000" dirty="0">
                <a:solidFill>
                  <a:schemeClr val="bg2">
                    <a:lumMod val="10000"/>
                  </a:schemeClr>
                </a:solidFill>
                <a:latin typeface="Times New Roman" pitchFamily="18" charset="0"/>
                <a:cs typeface="Times New Roman" pitchFamily="18" charset="0"/>
              </a:rPr>
            </a:br>
            <a:r>
              <a:rPr lang="az-Latn-AZ" sz="2000" b="1" i="1" dirty="0">
                <a:solidFill>
                  <a:schemeClr val="bg2">
                    <a:lumMod val="10000"/>
                  </a:schemeClr>
                </a:solidFill>
                <a:latin typeface="Times New Roman" pitchFamily="18" charset="0"/>
                <a:cs typeface="Times New Roman" pitchFamily="18" charset="0"/>
              </a:rPr>
              <a:t>4.Məlum respirator xəstəliyi olan xəstələrin ardıcıl müayinəsi</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-Astma</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-XOACX (xroniki obstruktiv ağciyər xəstəliyi)</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-İnterstisial ağciyər xəstəliyi</a:t>
            </a:r>
            <a:br>
              <a:rPr lang="az-Latn-AZ" sz="2000" dirty="0">
                <a:solidFill>
                  <a:schemeClr val="bg2">
                    <a:lumMod val="10000"/>
                  </a:schemeClr>
                </a:solidFill>
                <a:latin typeface="Times New Roman" pitchFamily="18" charset="0"/>
                <a:cs typeface="Times New Roman" pitchFamily="18" charset="0"/>
              </a:rPr>
            </a:br>
            <a:r>
              <a:rPr lang="az-Latn-AZ" sz="2000" dirty="0">
                <a:solidFill>
                  <a:schemeClr val="bg2">
                    <a:lumMod val="10000"/>
                  </a:schemeClr>
                </a:solidFill>
                <a:latin typeface="Times New Roman" pitchFamily="18" charset="0"/>
                <a:cs typeface="Times New Roman" pitchFamily="18" charset="0"/>
              </a:rPr>
              <a:t>  -Neyro-əzələ xəstəlikləri</a:t>
            </a:r>
            <a:br>
              <a:rPr lang="az-Latn-AZ" sz="2000" dirty="0">
                <a:solidFill>
                  <a:schemeClr val="bg2">
                    <a:lumMod val="10000"/>
                  </a:schemeClr>
                </a:solidFill>
                <a:latin typeface="Times New Roman" pitchFamily="18" charset="0"/>
                <a:cs typeface="Times New Roman" pitchFamily="18" charset="0"/>
              </a:rPr>
            </a:br>
            <a:endParaRPr lang="ru-RU" sz="2000" dirty="0">
              <a:solidFill>
                <a:schemeClr val="bg2">
                  <a:lumMod val="10000"/>
                </a:schemeClr>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03.jpg"/>
          <p:cNvPicPr>
            <a:picLocks noGrp="1" noChangeAspect="1"/>
          </p:cNvPicPr>
          <p:nvPr>
            <p:ph idx="1"/>
          </p:nvPr>
        </p:nvPicPr>
        <p:blipFill>
          <a:blip r:embed="rId2"/>
          <a:stretch>
            <a:fillRect/>
          </a:stretch>
        </p:blipFill>
        <p:spPr>
          <a:xfrm>
            <a:off x="0" y="714356"/>
            <a:ext cx="9144000" cy="542928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az-Latn-AZ" sz="2800" dirty="0">
                <a:latin typeface="Times New Roman" pitchFamily="18" charset="0"/>
                <a:cs typeface="Times New Roman" pitchFamily="18" charset="0"/>
              </a:rPr>
              <a:t>Spirometriya zamanı alınan göstəricilər yaşa,cinsə və bədən quruluşuna görə dəyişə bilər. Nəticələrdə görünən dəyişikliklər tənəffüs əzələlərində və ya ağciyərlərdəki patologiyalardan xəbər verir.</a:t>
            </a:r>
            <a:endParaRPr lang="ru-RU" sz="2800" dirty="0">
              <a:latin typeface="Times New Roman" pitchFamily="18" charset="0"/>
              <a:cs typeface="Times New Roman" pitchFamily="18" charset="0"/>
            </a:endParaRPr>
          </a:p>
        </p:txBody>
      </p:sp>
      <p:pic>
        <p:nvPicPr>
          <p:cNvPr id="4" name="Содержимое 3" descr="SpirometryUse-640x302.png"/>
          <p:cNvPicPr>
            <a:picLocks noGrp="1" noChangeAspect="1"/>
          </p:cNvPicPr>
          <p:nvPr>
            <p:ph idx="1"/>
          </p:nvPr>
        </p:nvPicPr>
        <p:blipFill>
          <a:blip r:embed="rId2"/>
          <a:stretch>
            <a:fillRect/>
          </a:stretch>
        </p:blipFill>
        <p:spPr>
          <a:xfrm>
            <a:off x="571471" y="2571744"/>
            <a:ext cx="8023765" cy="3786214"/>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az-Latn-AZ" sz="3200" b="1" i="1" dirty="0">
                <a:latin typeface="Times New Roman" pitchFamily="18" charset="0"/>
                <a:cs typeface="Times New Roman" pitchFamily="18" charset="0"/>
              </a:rPr>
              <a:t>Bronxial astma zamanı spirometriya nəticələri</a:t>
            </a:r>
            <a:endParaRPr lang="ru-RU" sz="3200" b="1" i="1" dirty="0">
              <a:latin typeface="Times New Roman" pitchFamily="18" charset="0"/>
              <a:cs typeface="Times New Roman" pitchFamily="18" charset="0"/>
            </a:endParaRPr>
          </a:p>
        </p:txBody>
      </p:sp>
      <p:pic>
        <p:nvPicPr>
          <p:cNvPr id="4" name="Содержимое 3" descr="asthma_05.gif"/>
          <p:cNvPicPr>
            <a:picLocks noGrp="1" noChangeAspect="1"/>
          </p:cNvPicPr>
          <p:nvPr>
            <p:ph idx="1"/>
          </p:nvPr>
        </p:nvPicPr>
        <p:blipFill>
          <a:blip r:embed="rId2"/>
          <a:stretch>
            <a:fillRect/>
          </a:stretch>
        </p:blipFill>
        <p:spPr>
          <a:xfrm>
            <a:off x="0" y="2285992"/>
            <a:ext cx="8915463" cy="3714776"/>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az-Latn-AZ" sz="3200" b="1" i="1" u="sng" dirty="0"/>
              <a:t>Spiroqrafiya</a:t>
            </a:r>
            <a:r>
              <a:rPr lang="az-Latn-AZ" sz="3200" b="1" dirty="0"/>
              <a:t>-spirometriya nəticəsində alınan nəticələrin yazılmasıdır.</a:t>
            </a:r>
            <a:endParaRPr lang="ru-RU" sz="3200" b="1" dirty="0"/>
          </a:p>
        </p:txBody>
      </p:sp>
      <p:pic>
        <p:nvPicPr>
          <p:cNvPr id="4" name="Содержимое 3" descr="04b944c16837d87c05541fc6fa2d4114.jpg"/>
          <p:cNvPicPr>
            <a:picLocks noGrp="1" noChangeAspect="1"/>
          </p:cNvPicPr>
          <p:nvPr>
            <p:ph idx="1"/>
          </p:nvPr>
        </p:nvPicPr>
        <p:blipFill>
          <a:blip r:embed="rId2"/>
          <a:stretch>
            <a:fillRect/>
          </a:stretch>
        </p:blipFill>
        <p:spPr>
          <a:xfrm>
            <a:off x="1643042" y="2285992"/>
            <a:ext cx="5214974" cy="449611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86058"/>
            <a:ext cx="8229600" cy="1069848"/>
          </a:xfrm>
        </p:spPr>
        <p:txBody>
          <a:bodyPr>
            <a:noAutofit/>
          </a:bodyPr>
          <a:lstStyle/>
          <a:p>
            <a:r>
              <a:rPr lang="az-Latn-AZ" sz="3200" i="1" dirty="0">
                <a:latin typeface="Times New Roman" pitchFamily="18" charset="0"/>
                <a:cs typeface="Times New Roman" pitchFamily="18" charset="0"/>
              </a:rPr>
              <a:t>Ağciyərlərin həyat tutumunun təyininə əsaslanan bir neçə funksional sınaq məlumdur.</a:t>
            </a:r>
            <a:br>
              <a:rPr lang="az-Latn-AZ" sz="3200" i="1" dirty="0">
                <a:latin typeface="Times New Roman" pitchFamily="18" charset="0"/>
                <a:cs typeface="Times New Roman" pitchFamily="18" charset="0"/>
              </a:rPr>
            </a:br>
            <a:br>
              <a:rPr lang="az-Latn-AZ" sz="3200" dirty="0">
                <a:latin typeface="Times New Roman" pitchFamily="18" charset="0"/>
                <a:cs typeface="Times New Roman" pitchFamily="18" charset="0"/>
              </a:rPr>
            </a:br>
            <a:r>
              <a:rPr lang="az-Latn-AZ" sz="3200" dirty="0">
                <a:latin typeface="Times New Roman" pitchFamily="18" charset="0"/>
                <a:cs typeface="Times New Roman" pitchFamily="18" charset="0"/>
              </a:rPr>
              <a:t>  -</a:t>
            </a:r>
            <a:r>
              <a:rPr lang="az-Latn-AZ" sz="3200" b="1" i="1" u="sng" dirty="0">
                <a:latin typeface="Times New Roman" pitchFamily="18" charset="0"/>
                <a:cs typeface="Times New Roman" pitchFamily="18" charset="0"/>
              </a:rPr>
              <a:t>dinamik spirometriya </a:t>
            </a:r>
            <a:r>
              <a:rPr lang="az-Latn-AZ" sz="3200" dirty="0">
                <a:latin typeface="Times New Roman" pitchFamily="18" charset="0"/>
                <a:cs typeface="Times New Roman" pitchFamily="18" charset="0"/>
              </a:rPr>
              <a:t>– AHT-in fiziki yükdən əvvəl və sonra təyin edilməsi</a:t>
            </a:r>
            <a:br>
              <a:rPr lang="az-Latn-AZ" sz="3200" dirty="0">
                <a:latin typeface="Times New Roman" pitchFamily="18" charset="0"/>
                <a:cs typeface="Times New Roman" pitchFamily="18" charset="0"/>
              </a:rPr>
            </a:br>
            <a:r>
              <a:rPr lang="az-Latn-AZ" sz="3200" dirty="0">
                <a:latin typeface="Times New Roman" pitchFamily="18" charset="0"/>
                <a:cs typeface="Times New Roman" pitchFamily="18" charset="0"/>
              </a:rPr>
              <a:t>  -</a:t>
            </a:r>
            <a:r>
              <a:rPr lang="az-Latn-AZ" sz="3200" b="1" i="1" u="sng" dirty="0">
                <a:latin typeface="Times New Roman" pitchFamily="18" charset="0"/>
                <a:cs typeface="Times New Roman" pitchFamily="18" charset="0"/>
              </a:rPr>
              <a:t>spirometrik əyri </a:t>
            </a:r>
            <a:r>
              <a:rPr lang="az-Latn-AZ" sz="3200" dirty="0">
                <a:latin typeface="Times New Roman" pitchFamily="18" charset="0"/>
                <a:cs typeface="Times New Roman" pitchFamily="18" charset="0"/>
              </a:rPr>
              <a:t>– AHT-nin 15saniyəlik fasilələrlə 5dəfə təyin edilməsi</a:t>
            </a:r>
            <a:br>
              <a:rPr lang="az-Latn-AZ" sz="3200" dirty="0">
                <a:latin typeface="Times New Roman" pitchFamily="18" charset="0"/>
                <a:cs typeface="Times New Roman" pitchFamily="18" charset="0"/>
              </a:rPr>
            </a:br>
            <a:r>
              <a:rPr lang="az-Latn-AZ" sz="3200" dirty="0">
                <a:latin typeface="Times New Roman" pitchFamily="18" charset="0"/>
                <a:cs typeface="Times New Roman" pitchFamily="18" charset="0"/>
              </a:rPr>
              <a:t>  </a:t>
            </a:r>
            <a:r>
              <a:rPr lang="az-Latn-AZ" sz="3200" b="1" i="1" u="sng" dirty="0">
                <a:latin typeface="Times New Roman" pitchFamily="18" charset="0"/>
                <a:cs typeface="Times New Roman" pitchFamily="18" charset="0"/>
              </a:rPr>
              <a:t>-sürətli maksimal nəfəsalma </a:t>
            </a:r>
            <a:r>
              <a:rPr lang="az-Latn-AZ" sz="3200" dirty="0">
                <a:latin typeface="Times New Roman" pitchFamily="18" charset="0"/>
                <a:cs typeface="Times New Roman" pitchFamily="18" charset="0"/>
              </a:rPr>
              <a:t>zamanı AHT-nin qiymətinin təyini</a:t>
            </a:r>
            <a:endParaRPr lang="ru-RU"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040215268.GIF"/>
          <p:cNvPicPr>
            <a:picLocks noGrp="1" noChangeAspect="1"/>
          </p:cNvPicPr>
          <p:nvPr>
            <p:ph sz="half" idx="1"/>
          </p:nvPr>
        </p:nvPicPr>
        <p:blipFill>
          <a:blip r:embed="rId2"/>
          <a:stretch>
            <a:fillRect/>
          </a:stretch>
        </p:blipFill>
        <p:spPr>
          <a:xfrm>
            <a:off x="3929058" y="1785926"/>
            <a:ext cx="4857784" cy="5069964"/>
          </a:xfrm>
        </p:spPr>
      </p:pic>
      <p:pic>
        <p:nvPicPr>
          <p:cNvPr id="6" name="Содержимое 5" descr="040215278.GIF"/>
          <p:cNvPicPr>
            <a:picLocks noGrp="1" noChangeAspect="1"/>
          </p:cNvPicPr>
          <p:nvPr>
            <p:ph sz="half" idx="2"/>
          </p:nvPr>
        </p:nvPicPr>
        <p:blipFill>
          <a:blip r:embed="rId3"/>
          <a:stretch>
            <a:fillRect/>
          </a:stretch>
        </p:blipFill>
        <p:spPr>
          <a:xfrm>
            <a:off x="0" y="428603"/>
            <a:ext cx="4929190" cy="54930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928934"/>
            <a:ext cx="8229600" cy="1069848"/>
          </a:xfrm>
        </p:spPr>
        <p:txBody>
          <a:bodyPr>
            <a:noAutofit/>
          </a:bodyPr>
          <a:lstStyle/>
          <a:p>
            <a:r>
              <a:rPr lang="az-Latn-AZ" sz="3200" b="1" i="1" dirty="0">
                <a:latin typeface="Times New Roman" pitchFamily="18" charset="0"/>
                <a:cs typeface="Times New Roman" pitchFamily="18" charset="0"/>
              </a:rPr>
              <a:t>Klassik spiroqrafiya aşağıdakıları müəyyən etməyə imkan verir.</a:t>
            </a:r>
            <a:br>
              <a:rPr lang="az-Latn-AZ" sz="3200" b="1" i="1" dirty="0">
                <a:latin typeface="Times New Roman" pitchFamily="18" charset="0"/>
                <a:cs typeface="Times New Roman" pitchFamily="18" charset="0"/>
              </a:rPr>
            </a:br>
            <a:br>
              <a:rPr lang="az-Latn-AZ" sz="3200" dirty="0">
                <a:latin typeface="Times New Roman" pitchFamily="18" charset="0"/>
                <a:cs typeface="Times New Roman" pitchFamily="18" charset="0"/>
              </a:rPr>
            </a:br>
            <a:r>
              <a:rPr lang="az-Latn-AZ" sz="3200" dirty="0">
                <a:latin typeface="Times New Roman" pitchFamily="18" charset="0"/>
                <a:cs typeface="Times New Roman" pitchFamily="18" charset="0"/>
              </a:rPr>
              <a:t>  1. Əksər ağciyər həcmlərinin və tutumlarının ölçülərini</a:t>
            </a:r>
            <a:br>
              <a:rPr lang="az-Latn-AZ" sz="3200" dirty="0">
                <a:latin typeface="Times New Roman" pitchFamily="18" charset="0"/>
                <a:cs typeface="Times New Roman" pitchFamily="18" charset="0"/>
              </a:rPr>
            </a:br>
            <a:r>
              <a:rPr lang="az-Latn-AZ" sz="3200" dirty="0">
                <a:latin typeface="Times New Roman" pitchFamily="18" charset="0"/>
                <a:cs typeface="Times New Roman" pitchFamily="18" charset="0"/>
              </a:rPr>
              <a:t>  2. Ağciyər ventilyasiyasının əsas göstəricilərini</a:t>
            </a:r>
            <a:br>
              <a:rPr lang="az-Latn-AZ" sz="3200" dirty="0">
                <a:latin typeface="Times New Roman" pitchFamily="18" charset="0"/>
                <a:cs typeface="Times New Roman" pitchFamily="18" charset="0"/>
              </a:rPr>
            </a:br>
            <a:r>
              <a:rPr lang="az-Latn-AZ" sz="3200" dirty="0">
                <a:latin typeface="Times New Roman" pitchFamily="18" charset="0"/>
                <a:cs typeface="Times New Roman" pitchFamily="18" charset="0"/>
              </a:rPr>
              <a:t>  3. Orqanizm tərəfindən oksigen sərf edilməsini və ventilyasiyanın effektivliyini</a:t>
            </a:r>
            <a:endParaRPr lang="ru-RU" sz="32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az-Latn-AZ" sz="2800" b="1" i="1" dirty="0">
                <a:latin typeface="Times New Roman" pitchFamily="18" charset="0"/>
                <a:cs typeface="Times New Roman" pitchFamily="18" charset="0"/>
              </a:rPr>
              <a:t>Spiroqrafik müayinəni sxematik olaraq 4mərhələyə bölmək olar.</a:t>
            </a:r>
            <a:endParaRPr lang="ru-RU" sz="2800"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Городск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129</TotalTime>
  <Words>233</Words>
  <Application>Microsoft Office PowerPoint</Application>
  <PresentationFormat>Ekranda Göstər (4:3)</PresentationFormat>
  <Paragraphs>17</Paragraphs>
  <Slides>15</Slides>
  <Notes>0</Notes>
  <HiddenSlides>0</HiddenSlides>
  <MMClips>1</MMClips>
  <ScaleCrop>false</ScaleCrop>
  <HeadingPairs>
    <vt:vector size="4" baseType="variant">
      <vt:variant>
        <vt:lpstr>Mövzu</vt:lpstr>
      </vt:variant>
      <vt:variant>
        <vt:i4>1</vt:i4>
      </vt:variant>
      <vt:variant>
        <vt:lpstr>Slayd Başlıqları</vt:lpstr>
      </vt:variant>
      <vt:variant>
        <vt:i4>15</vt:i4>
      </vt:variant>
    </vt:vector>
  </HeadingPairs>
  <TitlesOfParts>
    <vt:vector size="16" baseType="lpstr">
      <vt:lpstr>Городская</vt:lpstr>
      <vt:lpstr>PowerPoint Təqdimatı</vt:lpstr>
      <vt:lpstr>Spirometriya-ağciyərlərin tənəffüs həcmini ölçmək üçün istifadə olunan üsuldur. Bu məqsədlə spirometr adlanan cihazdan istifadə olunur.</vt:lpstr>
      <vt:lpstr>Ağciyərlərin həyat tutumu quru və sulu spirometrlər vasitəsilə təyin edilir.</vt:lpstr>
      <vt:lpstr>Xəstə alətə bağlı tənəffüs maskasıyla nəfəs alıb verir. Ən sadə spirometr suyla bağlı bir qaba salınmış tərs şəkildə qoyulmuş başqa bir qab və bu qabla birləşmiş borudan ibarətdir.</vt:lpstr>
      <vt:lpstr>Hazırda xəstənin qapalı qabda eyni hava ilə tənəffüsünü əngəlləyən və karbon dioksidi uzaqlaşdırıb kifayət qədər oksigenlə təmin edən spirometrlər istifadə olunur.</vt:lpstr>
      <vt:lpstr>Həkim spirometr vasitəsilə çoxsaylı ölçmələr apara bilər. Bunlarıın içində ən yararlısı seçilir və araşdırılır. Ilk olaraq həyat tutumu ölçülür. Bu maksimum nəfəsvermədən sonra xəstənin xaric etdiyi havanın miqdarına bərabərdir. Bronxial astmalı xəstələrdə tənəffüs tıxanmış xarakter daşıyır. Məhdudlaşmış tənəffüs isə tənəffüs əzələlərinin dəyişikliklərinə dəlalət edir.</vt:lpstr>
      <vt:lpstr>İ. Spirometriyaya göstərişlər. 1.Profilaktik müayinə:   -Asimptomatik olan siqaret çəkən xəstələr   -Ağciyər ağırlaşmaları riski yüksək olan işçilər   -Sianozu olan xəstələrin müayinəsi   -Döş qəfəsinin deformasiyası olan xəstələrin müayinəsi 2.Qeyri-normal laborator və radioloji müayinələrin nəticələrinin qiymətləndirilməsi   -Döş qəfəsi rentgenində patoloji dəyişikliklər   -Hiperkapniya   -Hipoksemiya   -Polisitemiya 3.Respirator simptomları olan xəstələrin müayinəsi:   -Təngənəfəslik   -Quru xırıltılar (“auskultasiyada külək səsi”)   -Öskürək 4.Məlum respirator xəstəliyi olan xəstələrin ardıcıl müayinəsi   -Astma   -XOACX (xroniki obstruktiv ağciyər xəstəliyi)   -İnterstisial ağciyər xəstəliyi   -Neyro-əzələ xəstəlikləri </vt:lpstr>
      <vt:lpstr>PowerPoint Təqdimatı</vt:lpstr>
      <vt:lpstr>Spirometriya zamanı alınan göstəricilər yaşa,cinsə və bədən quruluşuna görə dəyişə bilər. Nəticələrdə görünən dəyişikliklər tənəffüs əzələlərində və ya ağciyərlərdəki patologiyalardan xəbər verir.</vt:lpstr>
      <vt:lpstr>Bronxial astma zamanı spirometriya nəticələri</vt:lpstr>
      <vt:lpstr>Spiroqrafiya-spirometriya nəticəsində alınan nəticələrin yazılmasıdır.</vt:lpstr>
      <vt:lpstr>Ağciyərlərin həyat tutumunun təyininə əsaslanan bir neçə funksional sınaq məlumdur.    -dinamik spirometriya – AHT-in fiziki yükdən əvvəl və sonra təyin edilməsi   -spirometrik əyri – AHT-nin 15saniyəlik fasilələrlə 5dəfə təyin edilməsi   -sürətli maksimal nəfəsalma zamanı AHT-nin qiymətinin təyini</vt:lpstr>
      <vt:lpstr>PowerPoint Təqdimatı</vt:lpstr>
      <vt:lpstr>Klassik spiroqrafiya aşağıdakıları müəyyən etməyə imkan verir.    1. Əksər ağciyər həcmlərinin və tutumlarının ölçülərini   2. Ağciyər ventilyasiyasının əsas göstəricilərini   3. Orqanizm tərəfindən oksigen sərf edilməsini və ventilyasiyanın effektivliyini</vt:lpstr>
      <vt:lpstr>Spiroqrafik müayinəni sxematik olaraq 4mərhələyə bölmək olar.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Spirometriya,spiroqrafiya və diaqnostik əhəmiyyətləri</dc:title>
  <dc:creator>useer</dc:creator>
  <cp:lastModifiedBy>Naməlum İstifadəçi</cp:lastModifiedBy>
  <cp:revision>17</cp:revision>
  <dcterms:created xsi:type="dcterms:W3CDTF">2014-11-23T18:15:29Z</dcterms:created>
  <dcterms:modified xsi:type="dcterms:W3CDTF">2018-12-13T19:48:45Z</dcterms:modified>
</cp:coreProperties>
</file>